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8" r:id="rId11"/>
    <p:sldId id="275" r:id="rId12"/>
    <p:sldId id="276" r:id="rId13"/>
    <p:sldId id="277" r:id="rId14"/>
    <p:sldId id="279" r:id="rId15"/>
    <p:sldId id="280" r:id="rId16"/>
    <p:sldId id="273" r:id="rId17"/>
    <p:sldId id="269" r:id="rId18"/>
    <p:sldId id="274" r:id="rId19"/>
    <p:sldId id="264" r:id="rId20"/>
    <p:sldId id="272" r:id="rId21"/>
    <p:sldId id="263" r:id="rId22"/>
    <p:sldId id="265" r:id="rId23"/>
    <p:sldId id="266" r:id="rId24"/>
    <p:sldId id="267" r:id="rId25"/>
    <p:sldId id="270" r:id="rId26"/>
    <p:sldId id="271" r:id="rId27"/>
    <p:sldId id="26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5CC437-941B-A2AB-FC60-10226A833DF1}" v="1062" dt="2025-09-01T16:08:52.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22/09/2025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22/09/2025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22/09/2025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22/09/2025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22/09/2025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22/09/2025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22/09/2025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22/09/2025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1 Hedgehog’s </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pic>
        <p:nvPicPr>
          <p:cNvPr id="5" name="Picture 4">
            <a:extLst>
              <a:ext uri="{FF2B5EF4-FFF2-40B4-BE49-F238E27FC236}">
                <a16:creationId xmlns:a16="http://schemas.microsoft.com/office/drawing/2014/main" id="{35F31067-9C80-4826-ACC6-F219D2A7B1A4}"/>
              </a:ext>
            </a:extLst>
          </p:cNvPr>
          <p:cNvPicPr>
            <a:picLocks noChangeAspect="1"/>
          </p:cNvPicPr>
          <p:nvPr/>
        </p:nvPicPr>
        <p:blipFill>
          <a:blip r:embed="rId3"/>
          <a:stretch>
            <a:fillRect/>
          </a:stretch>
        </p:blipFill>
        <p:spPr>
          <a:xfrm>
            <a:off x="259080" y="190036"/>
            <a:ext cx="1676400" cy="1543050"/>
          </a:xfrm>
          <a:prstGeom prst="rect">
            <a:avLst/>
          </a:prstGeom>
        </p:spPr>
      </p:pic>
      <p:pic>
        <p:nvPicPr>
          <p:cNvPr id="6" name="Picture 5">
            <a:extLst>
              <a:ext uri="{FF2B5EF4-FFF2-40B4-BE49-F238E27FC236}">
                <a16:creationId xmlns:a16="http://schemas.microsoft.com/office/drawing/2014/main" id="{5B31AD7E-9A4D-457B-8F4A-F0C00DFC784C}"/>
              </a:ext>
            </a:extLst>
          </p:cNvPr>
          <p:cNvPicPr>
            <a:picLocks noChangeAspect="1"/>
          </p:cNvPicPr>
          <p:nvPr/>
        </p:nvPicPr>
        <p:blipFill>
          <a:blip r:embed="rId4"/>
          <a:stretch>
            <a:fillRect/>
          </a:stretch>
        </p:blipFill>
        <p:spPr>
          <a:xfrm>
            <a:off x="4841578" y="190036"/>
            <a:ext cx="2508844" cy="1543050"/>
          </a:xfrm>
          <a:prstGeom prst="rect">
            <a:avLst/>
          </a:prstGeom>
        </p:spPr>
      </p:pic>
      <p:pic>
        <p:nvPicPr>
          <p:cNvPr id="7" name="Picture 6">
            <a:extLst>
              <a:ext uri="{FF2B5EF4-FFF2-40B4-BE49-F238E27FC236}">
                <a16:creationId xmlns:a16="http://schemas.microsoft.com/office/drawing/2014/main" id="{449706DA-272C-4279-8132-C27621490945}"/>
              </a:ext>
            </a:extLst>
          </p:cNvPr>
          <p:cNvPicPr>
            <a:picLocks noChangeAspect="1"/>
          </p:cNvPicPr>
          <p:nvPr/>
        </p:nvPicPr>
        <p:blipFill>
          <a:blip r:embed="rId5"/>
          <a:stretch>
            <a:fillRect/>
          </a:stretch>
        </p:blipFill>
        <p:spPr>
          <a:xfrm>
            <a:off x="10193656" y="172578"/>
            <a:ext cx="1800224" cy="1543049"/>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lstStyle/>
          <a:p>
            <a:r>
              <a:rPr lang="en-GB" sz="2800" dirty="0">
                <a:ea typeface="Calibri"/>
                <a:cs typeface="Calibri"/>
              </a:rPr>
              <a:t>Karate in Spring Term</a:t>
            </a:r>
            <a:endParaRPr lang="en-GB" sz="2800" dirty="0"/>
          </a:p>
          <a:p>
            <a:endParaRPr lang="en-GB" dirty="0"/>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6" name="Picture 5">
            <a:extLst>
              <a:ext uri="{FF2B5EF4-FFF2-40B4-BE49-F238E27FC236}">
                <a16:creationId xmlns:a16="http://schemas.microsoft.com/office/drawing/2014/main" id="{F8300507-875E-418F-91A4-E504325DC199}"/>
              </a:ext>
            </a:extLst>
          </p:cNvPr>
          <p:cNvPicPr>
            <a:picLocks noChangeAspect="1"/>
          </p:cNvPicPr>
          <p:nvPr/>
        </p:nvPicPr>
        <p:blipFill>
          <a:blip r:embed="rId3"/>
          <a:stretch>
            <a:fillRect/>
          </a:stretch>
        </p:blipFill>
        <p:spPr>
          <a:xfrm>
            <a:off x="5582477" y="2089244"/>
            <a:ext cx="4568687" cy="3536339"/>
          </a:xfrm>
          <a:prstGeom prst="rect">
            <a:avLst/>
          </a:prstGeom>
        </p:spPr>
      </p:pic>
    </p:spTree>
    <p:extLst>
      <p:ext uri="{BB962C8B-B14F-4D97-AF65-F5344CB8AC3E}">
        <p14:creationId xmlns:p14="http://schemas.microsoft.com/office/powerpoint/2010/main" val="1910994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2B502-72DF-C961-54BC-7659A3A16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DEF74-5F73-A1B6-D449-7345664D139A}"/>
              </a:ext>
            </a:extLst>
          </p:cNvPr>
          <p:cNvSpPr>
            <a:spLocks noGrp="1"/>
          </p:cNvSpPr>
          <p:nvPr>
            <p:ph type="title"/>
          </p:nvPr>
        </p:nvSpPr>
        <p:spPr/>
        <p:txBody>
          <a:bodyPr/>
          <a:lstStyle/>
          <a:p>
            <a:r>
              <a:rPr lang="en-GB" dirty="0"/>
              <a:t>Behaviour - ROCK points</a:t>
            </a:r>
          </a:p>
        </p:txBody>
      </p:sp>
      <p:pic>
        <p:nvPicPr>
          <p:cNvPr id="4" name="Picture 3">
            <a:extLst>
              <a:ext uri="{FF2B5EF4-FFF2-40B4-BE49-F238E27FC236}">
                <a16:creationId xmlns:a16="http://schemas.microsoft.com/office/drawing/2014/main" id="{46058D2C-98A5-3B65-5C31-CFEC41518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5" name="Picture 4">
            <a:extLst>
              <a:ext uri="{FF2B5EF4-FFF2-40B4-BE49-F238E27FC236}">
                <a16:creationId xmlns:a16="http://schemas.microsoft.com/office/drawing/2014/main" id="{558B59D4-857D-FA34-AF98-D15306DE8E18}"/>
              </a:ext>
            </a:extLst>
          </p:cNvPr>
          <p:cNvPicPr>
            <a:picLocks noChangeAspect="1"/>
          </p:cNvPicPr>
          <p:nvPr/>
        </p:nvPicPr>
        <p:blipFill>
          <a:blip r:embed="rId3"/>
          <a:stretch>
            <a:fillRect/>
          </a:stretch>
        </p:blipFill>
        <p:spPr>
          <a:xfrm>
            <a:off x="9942549" y="1911339"/>
            <a:ext cx="1886257" cy="4706350"/>
          </a:xfrm>
          <a:prstGeom prst="rect">
            <a:avLst/>
          </a:prstGeom>
        </p:spPr>
      </p:pic>
      <p:sp>
        <p:nvSpPr>
          <p:cNvPr id="7" name="TextBox 6">
            <a:extLst>
              <a:ext uri="{FF2B5EF4-FFF2-40B4-BE49-F238E27FC236}">
                <a16:creationId xmlns:a16="http://schemas.microsoft.com/office/drawing/2014/main" id="{1120F6E7-AAE6-65C4-E25A-FF3A38840792}"/>
              </a:ext>
            </a:extLst>
          </p:cNvPr>
          <p:cNvSpPr txBox="1"/>
          <p:nvPr/>
        </p:nvSpPr>
        <p:spPr>
          <a:xfrm>
            <a:off x="995680" y="2336800"/>
            <a:ext cx="854456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ea typeface="Calibri"/>
                <a:cs typeface="Calibri"/>
              </a:rPr>
              <a:t>This year we will be introducing ROCK reward points for their House teams.</a:t>
            </a:r>
            <a:endParaRPr lang="en-US" sz="2800" dirty="0">
              <a:ea typeface="Calibri"/>
              <a:cs typeface="Calibri"/>
            </a:endParaRPr>
          </a:p>
          <a:p>
            <a:endParaRPr lang="en-GB" sz="2800" dirty="0">
              <a:ea typeface="Calibri"/>
              <a:cs typeface="Calibri"/>
            </a:endParaRPr>
          </a:p>
          <a:p>
            <a:r>
              <a:rPr lang="en-GB" sz="2800" dirty="0">
                <a:ea typeface="Calibri"/>
                <a:cs typeface="Calibri"/>
              </a:rPr>
              <a:t>Children can earn ROCK points for demonstrating each of the 4 values. </a:t>
            </a:r>
          </a:p>
          <a:p>
            <a:endParaRPr lang="en-GB" sz="2800" dirty="0">
              <a:ea typeface="Calibri"/>
              <a:cs typeface="Calibri"/>
            </a:endParaRPr>
          </a:p>
          <a:p>
            <a:r>
              <a:rPr lang="en-GB" sz="2800" dirty="0">
                <a:ea typeface="Calibri"/>
                <a:cs typeface="Calibri"/>
              </a:rPr>
              <a:t>Can you earn each of your badges and become a </a:t>
            </a:r>
            <a:r>
              <a:rPr lang="en-GB" sz="2800" err="1">
                <a:ea typeface="Calibri"/>
                <a:cs typeface="Calibri"/>
              </a:rPr>
              <a:t>ROCKstar</a:t>
            </a:r>
            <a:r>
              <a:rPr lang="en-GB" sz="2800" dirty="0">
                <a:ea typeface="Calibri"/>
                <a:cs typeface="Calibri"/>
              </a:rPr>
              <a:t> before the end of the year?!</a:t>
            </a:r>
          </a:p>
        </p:txBody>
      </p:sp>
    </p:spTree>
    <p:extLst>
      <p:ext uri="{BB962C8B-B14F-4D97-AF65-F5344CB8AC3E}">
        <p14:creationId xmlns:p14="http://schemas.microsoft.com/office/powerpoint/2010/main" val="62421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6CF1-6D8E-869F-768F-EACD43D198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F396C-E371-1570-EA22-8984B3F67EC7}"/>
              </a:ext>
            </a:extLst>
          </p:cNvPr>
          <p:cNvSpPr>
            <a:spLocks noGrp="1"/>
          </p:cNvSpPr>
          <p:nvPr>
            <p:ph type="title"/>
          </p:nvPr>
        </p:nvSpPr>
        <p:spPr>
          <a:xfrm>
            <a:off x="697695" y="286603"/>
            <a:ext cx="10058400" cy="1450757"/>
          </a:xfrm>
        </p:spPr>
        <p:txBody>
          <a:bodyPr/>
          <a:lstStyle/>
          <a:p>
            <a:r>
              <a:rPr lang="en-GB" dirty="0"/>
              <a:t>Behaviour - ROCK points for your team</a:t>
            </a:r>
          </a:p>
        </p:txBody>
      </p:sp>
      <p:pic>
        <p:nvPicPr>
          <p:cNvPr id="4" name="Picture 3">
            <a:extLst>
              <a:ext uri="{FF2B5EF4-FFF2-40B4-BE49-F238E27FC236}">
                <a16:creationId xmlns:a16="http://schemas.microsoft.com/office/drawing/2014/main" id="{6DE9414E-D8CD-D882-8FE0-B865B6BAE8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2" descr="A red circle with a mountain and text&#10;&#10;AI-generated content may be incorrect.">
            <a:extLst>
              <a:ext uri="{FF2B5EF4-FFF2-40B4-BE49-F238E27FC236}">
                <a16:creationId xmlns:a16="http://schemas.microsoft.com/office/drawing/2014/main" id="{E7EC0E01-71B5-2DD4-995F-7EF413BAC547}"/>
              </a:ext>
            </a:extLst>
          </p:cNvPr>
          <p:cNvPicPr>
            <a:picLocks noChangeAspect="1"/>
          </p:cNvPicPr>
          <p:nvPr/>
        </p:nvPicPr>
        <p:blipFill>
          <a:blip r:embed="rId3"/>
          <a:stretch>
            <a:fillRect/>
          </a:stretch>
        </p:blipFill>
        <p:spPr>
          <a:xfrm>
            <a:off x="288074" y="2397512"/>
            <a:ext cx="2759929" cy="2741343"/>
          </a:xfrm>
          <a:prstGeom prst="rect">
            <a:avLst/>
          </a:prstGeom>
        </p:spPr>
      </p:pic>
      <p:pic>
        <p:nvPicPr>
          <p:cNvPr id="6" name="Picture 5" descr="A yellow circle with a cartoon fox and a mountain&#10;&#10;AI-generated content may be incorrect.">
            <a:extLst>
              <a:ext uri="{FF2B5EF4-FFF2-40B4-BE49-F238E27FC236}">
                <a16:creationId xmlns:a16="http://schemas.microsoft.com/office/drawing/2014/main" id="{C61554D7-D6B2-A10B-5ECF-7AC546E00080}"/>
              </a:ext>
            </a:extLst>
          </p:cNvPr>
          <p:cNvPicPr>
            <a:picLocks noChangeAspect="1"/>
          </p:cNvPicPr>
          <p:nvPr/>
        </p:nvPicPr>
        <p:blipFill>
          <a:blip r:embed="rId4"/>
          <a:stretch>
            <a:fillRect/>
          </a:stretch>
        </p:blipFill>
        <p:spPr>
          <a:xfrm>
            <a:off x="3257085" y="2411452"/>
            <a:ext cx="2685585" cy="2732048"/>
          </a:xfrm>
          <a:prstGeom prst="rect">
            <a:avLst/>
          </a:prstGeom>
        </p:spPr>
      </p:pic>
      <p:pic>
        <p:nvPicPr>
          <p:cNvPr id="8" name="Picture 7" descr="A green circle with a mountain and fox&#10;&#10;AI-generated content may be incorrect.">
            <a:extLst>
              <a:ext uri="{FF2B5EF4-FFF2-40B4-BE49-F238E27FC236}">
                <a16:creationId xmlns:a16="http://schemas.microsoft.com/office/drawing/2014/main" id="{86B219E7-E672-ED0B-BF4A-69E249450DE8}"/>
              </a:ext>
            </a:extLst>
          </p:cNvPr>
          <p:cNvPicPr>
            <a:picLocks noChangeAspect="1"/>
          </p:cNvPicPr>
          <p:nvPr/>
        </p:nvPicPr>
        <p:blipFill>
          <a:blip r:embed="rId5"/>
          <a:stretch>
            <a:fillRect/>
          </a:stretch>
        </p:blipFill>
        <p:spPr>
          <a:xfrm>
            <a:off x="6216806" y="2397512"/>
            <a:ext cx="2704173" cy="2732050"/>
          </a:xfrm>
          <a:prstGeom prst="rect">
            <a:avLst/>
          </a:prstGeom>
        </p:spPr>
      </p:pic>
      <p:pic>
        <p:nvPicPr>
          <p:cNvPr id="9" name="Picture 8" descr="A blue circle with a mountain and text&#10;&#10;AI-generated content may be incorrect.">
            <a:extLst>
              <a:ext uri="{FF2B5EF4-FFF2-40B4-BE49-F238E27FC236}">
                <a16:creationId xmlns:a16="http://schemas.microsoft.com/office/drawing/2014/main" id="{A9FC8885-BF3C-0DBD-3FFD-ED9C3707D2BE}"/>
              </a:ext>
            </a:extLst>
          </p:cNvPr>
          <p:cNvPicPr>
            <a:picLocks noChangeAspect="1"/>
          </p:cNvPicPr>
          <p:nvPr/>
        </p:nvPicPr>
        <p:blipFill>
          <a:blip r:embed="rId6"/>
          <a:stretch>
            <a:fillRect/>
          </a:stretch>
        </p:blipFill>
        <p:spPr>
          <a:xfrm>
            <a:off x="9120769" y="2420741"/>
            <a:ext cx="2750635" cy="2741343"/>
          </a:xfrm>
          <a:prstGeom prst="rect">
            <a:avLst/>
          </a:prstGeom>
        </p:spPr>
      </p:pic>
    </p:spTree>
    <p:extLst>
      <p:ext uri="{BB962C8B-B14F-4D97-AF65-F5344CB8AC3E}">
        <p14:creationId xmlns:p14="http://schemas.microsoft.com/office/powerpoint/2010/main" val="4221788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 responses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6213" y="2278213"/>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495113"/>
            <a:ext cx="1040923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a:ea typeface="Calibri"/>
                <a:cs typeface="Arial"/>
              </a:rPr>
              <a:t>O</a:t>
            </a:r>
            <a:r>
              <a:rPr kumimoji="0" lang="en-GB" altLang="en-US" b="0" i="0" u="none" strike="noStrike" cap="none" normalizeH="0" baseline="0" dirty="0">
                <a:ln>
                  <a:noFill/>
                </a:ln>
                <a:effectLst/>
                <a:latin typeface="Arial"/>
                <a:ea typeface="Calibri"/>
                <a:cs typeface="Arial"/>
              </a:rPr>
              <a:t>n the rare occasion it is necessary, a Response 1, 2 or 3</a:t>
            </a:r>
            <a:r>
              <a:rPr lang="en-GB" altLang="en-US" dirty="0">
                <a:latin typeface="Arial"/>
                <a:ea typeface="Calibri"/>
                <a:cs typeface="Arial"/>
              </a:rPr>
              <a:t> by be used as point for children to reflect </a:t>
            </a:r>
            <a:r>
              <a:rPr lang="en-GB" altLang="en-US">
                <a:latin typeface="Arial"/>
                <a:ea typeface="Calibri"/>
                <a:cs typeface="Arial"/>
              </a:rPr>
              <a:t>on their behaviour and to discuss their behaviour with an adult. </a:t>
            </a:r>
            <a:endParaRPr lang="en-US">
              <a:latin typeface="Arial"/>
              <a:ea typeface="Calibri"/>
              <a:cs typeface="Ari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 responses</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Geography – Spatial Sense </a:t>
            </a:r>
          </a:p>
          <a:p>
            <a:pPr>
              <a:buFont typeface="Courier New" panose="02070309020205020404" pitchFamily="49" charset="0"/>
              <a:buChar char="o"/>
            </a:pPr>
            <a:r>
              <a:rPr lang="en-GB" dirty="0">
                <a:ea typeface="Calibri"/>
                <a:cs typeface="Calibri"/>
              </a:rPr>
              <a:t>Science- Human Body</a:t>
            </a:r>
          </a:p>
          <a:p>
            <a:pPr>
              <a:buFont typeface="Courier New" panose="02070309020205020404" pitchFamily="49" charset="0"/>
              <a:buChar char="o"/>
            </a:pPr>
            <a:r>
              <a:rPr lang="en-GB" dirty="0">
                <a:ea typeface="Calibri"/>
                <a:cs typeface="Calibri"/>
              </a:rPr>
              <a:t>Art- Colour</a:t>
            </a:r>
          </a:p>
          <a:p>
            <a:pPr>
              <a:buFont typeface="Courier New" panose="02070309020205020404" pitchFamily="49" charset="0"/>
              <a:buChar char="o"/>
            </a:pPr>
            <a:r>
              <a:rPr lang="en-GB" dirty="0"/>
              <a:t>In English we will be starting with the book Jasper’s Beanstalk. </a:t>
            </a:r>
            <a:endParaRPr lang="en-GB" dirty="0">
              <a:ea typeface="Calibri"/>
              <a:cs typeface="Calibri"/>
            </a:endParaRPr>
          </a:p>
          <a:p>
            <a:pPr>
              <a:buFont typeface="Courier New" panose="02070309020205020404" pitchFamily="49" charset="0"/>
              <a:buChar char="o"/>
            </a:pPr>
            <a:r>
              <a:rPr lang="en-GB" dirty="0"/>
              <a:t>In maths we will be learning about numbers to 10, the part-whole within 10 and addition within 10.</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7" name="Picture 6">
            <a:extLst>
              <a:ext uri="{FF2B5EF4-FFF2-40B4-BE49-F238E27FC236}">
                <a16:creationId xmlns:a16="http://schemas.microsoft.com/office/drawing/2014/main" id="{07E2F4F9-FF2C-4CA4-8F88-E542206A39B9}"/>
              </a:ext>
            </a:extLst>
          </p:cNvPr>
          <p:cNvPicPr>
            <a:picLocks noChangeAspect="1"/>
          </p:cNvPicPr>
          <p:nvPr/>
        </p:nvPicPr>
        <p:blipFill>
          <a:blip r:embed="rId3"/>
          <a:stretch>
            <a:fillRect/>
          </a:stretch>
        </p:blipFill>
        <p:spPr>
          <a:xfrm>
            <a:off x="4798722" y="1080342"/>
            <a:ext cx="6593818" cy="4527755"/>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dirty="0"/>
              <a:t>Maths workbook- Week 2</a:t>
            </a:r>
            <a:endParaRPr lang="en-GB" dirty="0">
              <a:ea typeface="Calibri"/>
              <a:cs typeface="Calibri"/>
            </a:endParaRPr>
          </a:p>
          <a:p>
            <a:pPr marL="0" indent="0">
              <a:buNone/>
            </a:pPr>
            <a:r>
              <a:rPr lang="en-GB">
                <a:cs typeface="Calibri" panose="020F0502020204030204"/>
              </a:rPr>
              <a:t>Daily </a:t>
            </a:r>
            <a:r>
              <a:rPr lang="en-GB" dirty="0">
                <a:cs typeface="Calibri" panose="020F0502020204030204"/>
              </a:rPr>
              <a:t>reading – Reading Records must be signed daily</a:t>
            </a:r>
          </a:p>
          <a:p>
            <a:pPr marL="0" indent="0">
              <a:buNone/>
            </a:pPr>
            <a:r>
              <a:rPr lang="en-GB">
                <a:cs typeface="Calibri" panose="020F0502020204030204"/>
              </a:rPr>
              <a:t>Spelling </a:t>
            </a:r>
            <a:r>
              <a:rPr lang="en-GB" dirty="0">
                <a:cs typeface="Calibri" panose="020F0502020204030204"/>
              </a:rPr>
              <a:t>Shed weekly </a:t>
            </a:r>
          </a:p>
          <a:p>
            <a:pPr marL="0" indent="0">
              <a:buNone/>
            </a:pPr>
            <a:r>
              <a:rPr lang="en-GB" dirty="0" err="1">
                <a:cs typeface="Calibri" panose="020F0502020204030204"/>
              </a:rPr>
              <a:t>Numbots</a:t>
            </a:r>
            <a:r>
              <a:rPr lang="en-GB" dirty="0">
                <a:cs typeface="Calibri" panose="020F0502020204030204"/>
              </a:rPr>
              <a:t> weekly </a:t>
            </a:r>
          </a:p>
          <a:p>
            <a:r>
              <a:rPr lang="en-GB" dirty="0"/>
              <a:t>Homework expectations: Every child will bring their homework on time and at a high standard. Every child will follow the school rules for presentation.</a:t>
            </a:r>
          </a:p>
          <a:p>
            <a:r>
              <a:rPr lang="en-GB" dirty="0"/>
              <a:t>Children who do not complete their homework will attend homework club. This is designed, not as a punishment, but as a second opportunity to complete the work with support from an adult. </a:t>
            </a:r>
          </a:p>
          <a:p>
            <a:r>
              <a:rPr lang="en-GB" dirty="0"/>
              <a:t>If your child is struggling to complete homework at home, please let us know so that we can arrange for them to attend homework club.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dirty="0"/>
              <a:t>Spelling test – Weekly </a:t>
            </a:r>
            <a:endParaRPr lang="en-GB" dirty="0">
              <a:ea typeface="Calibri"/>
              <a:cs typeface="Calibri"/>
            </a:endParaRPr>
          </a:p>
          <a:p>
            <a:pPr marL="0" indent="0">
              <a:buNone/>
            </a:pPr>
            <a:r>
              <a:rPr lang="en-GB" dirty="0"/>
              <a:t>Reading and Maths assessments – Termly</a:t>
            </a:r>
          </a:p>
          <a:p>
            <a:pPr marL="0" indent="0">
              <a:buNone/>
            </a:pPr>
            <a:r>
              <a:rPr lang="en-GB" dirty="0"/>
              <a:t>Reading ages and spelling ages - Termly</a:t>
            </a:r>
          </a:p>
          <a:p>
            <a:endParaRPr lang="en-GB" dirty="0"/>
          </a:p>
          <a:p>
            <a:r>
              <a:rPr lang="en-GB" dirty="0"/>
              <a:t>Each lesson is assessed using our SOLO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a:xfrm>
            <a:off x="1097280" y="1845734"/>
            <a:ext cx="2886891" cy="4023360"/>
          </a:xfrm>
        </p:spPr>
        <p:txBody>
          <a:bodyPr vert="horz" lIns="0" tIns="45720" rIns="0" bIns="45720" rtlCol="0" anchor="t">
            <a:normAutofit/>
          </a:bodyPr>
          <a:lstStyle/>
          <a:p>
            <a:pPr marL="0" indent="0">
              <a:buNone/>
            </a:pPr>
            <a:r>
              <a:rPr lang="en-GB" dirty="0">
                <a:cs typeface="Calibri" panose="020F0502020204030204"/>
              </a:rPr>
              <a:t>Class Teacher:</a:t>
            </a:r>
          </a:p>
          <a:p>
            <a:pPr marL="0" indent="0">
              <a:buNone/>
            </a:pPr>
            <a:r>
              <a:rPr lang="en-GB" dirty="0">
                <a:cs typeface="Calibri" panose="020F0502020204030204"/>
              </a:rPr>
              <a:t>Miss Bryan </a:t>
            </a:r>
          </a:p>
          <a:p>
            <a:pPr marL="0" indent="0">
              <a:buNone/>
            </a:pPr>
            <a:endParaRPr lang="en-GB" dirty="0">
              <a:cs typeface="Calibri" panose="020F0502020204030204"/>
            </a:endParaRPr>
          </a:p>
          <a:p>
            <a:pPr marL="0" indent="0">
              <a:buNone/>
            </a:pPr>
            <a:r>
              <a:rPr lang="en-GB" dirty="0">
                <a:cs typeface="Calibri" panose="020F0502020204030204"/>
              </a:rPr>
              <a:t>TA: </a:t>
            </a:r>
          </a:p>
          <a:p>
            <a:pPr marL="0" indent="0">
              <a:buNone/>
            </a:pPr>
            <a:r>
              <a:rPr lang="en-GB" dirty="0">
                <a:cs typeface="Calibri" panose="020F0502020204030204"/>
              </a:rPr>
              <a:t>Mrs Nair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6" name="Picture 5">
            <a:extLst>
              <a:ext uri="{FF2B5EF4-FFF2-40B4-BE49-F238E27FC236}">
                <a16:creationId xmlns:a16="http://schemas.microsoft.com/office/drawing/2014/main" id="{F07C206B-3EA4-4FC8-852C-47425C782F2E}"/>
              </a:ext>
            </a:extLst>
          </p:cNvPr>
          <p:cNvPicPr>
            <a:picLocks noChangeAspect="1"/>
          </p:cNvPicPr>
          <p:nvPr/>
        </p:nvPicPr>
        <p:blipFill>
          <a:blip r:embed="rId3"/>
          <a:stretch>
            <a:fillRect/>
          </a:stretch>
        </p:blipFill>
        <p:spPr>
          <a:xfrm>
            <a:off x="2777776" y="1845734"/>
            <a:ext cx="1752448" cy="1641021"/>
          </a:xfrm>
          <a:prstGeom prst="rect">
            <a:avLst/>
          </a:prstGeom>
        </p:spPr>
      </p:pic>
      <p:pic>
        <p:nvPicPr>
          <p:cNvPr id="8" name="Picture 7">
            <a:extLst>
              <a:ext uri="{FF2B5EF4-FFF2-40B4-BE49-F238E27FC236}">
                <a16:creationId xmlns:a16="http://schemas.microsoft.com/office/drawing/2014/main" id="{EE799EF7-45DC-45E3-AD95-A31CD69A366B}"/>
              </a:ext>
            </a:extLst>
          </p:cNvPr>
          <p:cNvPicPr>
            <a:picLocks noChangeAspect="1"/>
          </p:cNvPicPr>
          <p:nvPr/>
        </p:nvPicPr>
        <p:blipFill>
          <a:blip r:embed="rId4"/>
          <a:stretch>
            <a:fillRect/>
          </a:stretch>
        </p:blipFill>
        <p:spPr>
          <a:xfrm>
            <a:off x="1097280" y="4228073"/>
            <a:ext cx="1680496" cy="1641021"/>
          </a:xfrm>
          <a:prstGeom prst="rect">
            <a:avLst/>
          </a:prstGeom>
        </p:spPr>
      </p:pic>
      <p:sp>
        <p:nvSpPr>
          <p:cNvPr id="9" name="Content Placeholder 2">
            <a:extLst>
              <a:ext uri="{FF2B5EF4-FFF2-40B4-BE49-F238E27FC236}">
                <a16:creationId xmlns:a16="http://schemas.microsoft.com/office/drawing/2014/main" id="{AB1EDED2-2E52-4FC1-A683-3BFBFF7F2D8F}"/>
              </a:ext>
            </a:extLst>
          </p:cNvPr>
          <p:cNvSpPr txBox="1">
            <a:spLocks/>
          </p:cNvSpPr>
          <p:nvPr/>
        </p:nvSpPr>
        <p:spPr>
          <a:xfrm>
            <a:off x="6126480" y="1865701"/>
            <a:ext cx="2886891" cy="402336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GB" dirty="0">
                <a:cs typeface="Calibri" panose="020F0502020204030204"/>
              </a:rPr>
              <a:t>Music Teacher:</a:t>
            </a:r>
          </a:p>
          <a:p>
            <a:pPr marL="0" indent="0">
              <a:buFont typeface="Calibri" panose="020F0502020204030204" pitchFamily="34" charset="0"/>
              <a:buNone/>
            </a:pPr>
            <a:r>
              <a:rPr lang="en-GB" dirty="0">
                <a:cs typeface="Calibri" panose="020F0502020204030204"/>
              </a:rPr>
              <a:t>Mrs Tatarczyk</a:t>
            </a:r>
          </a:p>
          <a:p>
            <a:pPr marL="0" indent="0">
              <a:buFont typeface="Calibri" panose="020F0502020204030204" pitchFamily="34" charset="0"/>
              <a:buNone/>
            </a:pPr>
            <a:endParaRPr lang="en-GB" dirty="0">
              <a:cs typeface="Calibri" panose="020F0502020204030204"/>
            </a:endParaRPr>
          </a:p>
          <a:p>
            <a:pPr marL="0" indent="0">
              <a:buFont typeface="Calibri" panose="020F0502020204030204" pitchFamily="34" charset="0"/>
              <a:buNone/>
            </a:pPr>
            <a:endParaRPr lang="en-GB" dirty="0">
              <a:cs typeface="Calibri" panose="020F0502020204030204"/>
            </a:endParaRPr>
          </a:p>
          <a:p>
            <a:pPr marL="0" indent="0">
              <a:buFont typeface="Calibri" panose="020F0502020204030204" pitchFamily="34" charset="0"/>
              <a:buNone/>
            </a:pPr>
            <a:endParaRPr lang="en-GB" dirty="0">
              <a:cs typeface="Calibri" panose="020F0502020204030204"/>
            </a:endParaRPr>
          </a:p>
          <a:p>
            <a:pPr marL="0" indent="0">
              <a:buFont typeface="Calibri" panose="020F0502020204030204" pitchFamily="34" charset="0"/>
              <a:buNone/>
            </a:pPr>
            <a:r>
              <a:rPr lang="en-GB" dirty="0">
                <a:cs typeface="Calibri" panose="020F0502020204030204"/>
              </a:rPr>
              <a:t>PE Teacher:</a:t>
            </a:r>
          </a:p>
          <a:p>
            <a:pPr marL="0" indent="0">
              <a:buFont typeface="Calibri" panose="020F0502020204030204" pitchFamily="34" charset="0"/>
              <a:buNone/>
            </a:pPr>
            <a:r>
              <a:rPr lang="en-GB" dirty="0">
                <a:cs typeface="Calibri" panose="020F0502020204030204"/>
              </a:rPr>
              <a:t>Mr O’Shea </a:t>
            </a:r>
          </a:p>
        </p:txBody>
      </p:sp>
      <p:pic>
        <p:nvPicPr>
          <p:cNvPr id="11" name="Picture 10">
            <a:extLst>
              <a:ext uri="{FF2B5EF4-FFF2-40B4-BE49-F238E27FC236}">
                <a16:creationId xmlns:a16="http://schemas.microsoft.com/office/drawing/2014/main" id="{DBA0E06B-33B8-4BC8-B4CF-F8E35D5A2A0C}"/>
              </a:ext>
            </a:extLst>
          </p:cNvPr>
          <p:cNvPicPr>
            <a:picLocks noChangeAspect="1"/>
          </p:cNvPicPr>
          <p:nvPr/>
        </p:nvPicPr>
        <p:blipFill>
          <a:blip r:embed="rId5"/>
          <a:stretch>
            <a:fillRect/>
          </a:stretch>
        </p:blipFill>
        <p:spPr>
          <a:xfrm>
            <a:off x="8538859" y="1865701"/>
            <a:ext cx="1750729" cy="1762518"/>
          </a:xfrm>
          <a:prstGeom prst="rect">
            <a:avLst/>
          </a:prstGeom>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 your child?</a:t>
            </a:r>
          </a:p>
        </p:txBody>
      </p:sp>
      <p:sp>
        <p:nvSpPr>
          <p:cNvPr id="3" name="Content Placeholder 2"/>
          <p:cNvSpPr>
            <a:spLocks noGrp="1"/>
          </p:cNvSpPr>
          <p:nvPr>
            <p:ph idx="1"/>
          </p:nvPr>
        </p:nvSpPr>
        <p:spPr/>
        <p:txBody>
          <a:bodyPr/>
          <a:lstStyle/>
          <a:p>
            <a:r>
              <a:rPr lang="en-GB" dirty="0"/>
              <a:t>- Read daily </a:t>
            </a:r>
          </a:p>
          <a:p>
            <a:r>
              <a:rPr lang="en-GB" dirty="0"/>
              <a:t>- Access spelling shed together </a:t>
            </a:r>
          </a:p>
          <a:p>
            <a:r>
              <a:rPr lang="en-GB" dirty="0"/>
              <a:t>- Practice letter formations </a:t>
            </a:r>
          </a:p>
          <a:p>
            <a:r>
              <a:rPr lang="en-GB" dirty="0"/>
              <a:t>- Practice number formations </a:t>
            </a:r>
          </a:p>
          <a:p>
            <a:r>
              <a:rPr lang="en-GB" dirty="0"/>
              <a:t>- Encourage imaginative play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122637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sz="2800" dirty="0">
                <a:ea typeface="+mn-lt"/>
                <a:cs typeface="+mn-lt"/>
              </a:rPr>
              <a:t>Friday</a:t>
            </a:r>
            <a:r>
              <a:rPr lang="en-GB" sz="2800" dirty="0">
                <a:cs typeface="Calibri"/>
              </a:rPr>
              <a:t> 3rd October 3.00-3.30pm– Stay and Read (R to Y6)</a:t>
            </a:r>
            <a:endParaRPr lang="en-US" dirty="0">
              <a:cs typeface="Calibri"/>
            </a:endParaRPr>
          </a:p>
          <a:p>
            <a:pPr marL="0" indent="0">
              <a:buNone/>
            </a:pPr>
            <a:r>
              <a:rPr lang="en-GB" sz="2800" dirty="0">
                <a:ea typeface="Calibri"/>
                <a:cs typeface="Calibri"/>
              </a:rPr>
              <a:t>Thursday 2nd October – Census Day Pyjamas Dress up</a:t>
            </a:r>
            <a:endParaRPr lang="en-GB" sz="2800" dirty="0">
              <a:cs typeface="Calibri"/>
            </a:endParaRPr>
          </a:p>
          <a:p>
            <a:pPr marL="0" indent="0">
              <a:buNone/>
            </a:pPr>
            <a:r>
              <a:rPr lang="en-GB" sz="2800" dirty="0">
                <a:cs typeface="Calibri"/>
              </a:rPr>
              <a:t>Wednesday 15th October - Learning Review Day</a:t>
            </a:r>
            <a:endParaRPr lang="en-US" dirty="0">
              <a:ea typeface="Calibri" panose="020F0502020204030204"/>
              <a:cs typeface="Calibri"/>
            </a:endParaRPr>
          </a:p>
          <a:p>
            <a:r>
              <a:rPr lang="en-GB" sz="2800" dirty="0">
                <a:cs typeface="Calibri"/>
              </a:rPr>
              <a:t>Friday 10th October - Year 6 class assembly (Year 6 parents only)</a:t>
            </a:r>
          </a:p>
          <a:p>
            <a:br>
              <a:rPr lang="en-GB" sz="2800" dirty="0">
                <a:cs typeface="Calibri"/>
              </a:rPr>
            </a:br>
            <a:r>
              <a:rPr lang="en-GB" sz="2800" dirty="0">
                <a:cs typeface="Calibri"/>
              </a:rPr>
              <a:t>Thursday 23rd October – Harvest performance (Years 1 &amp; 2 only)</a:t>
            </a:r>
            <a:endParaRPr lang="en-GB" sz="2800" dirty="0">
              <a:ea typeface="Calibri"/>
              <a:cs typeface="Calibri"/>
            </a:endParaRPr>
          </a:p>
          <a:p>
            <a:r>
              <a:rPr lang="en-GB" sz="2800" dirty="0">
                <a:ea typeface="+mn-lt"/>
                <a:cs typeface="+mn-lt"/>
              </a:rPr>
              <a:t>Friday 24th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must report as late </a:t>
            </a:r>
            <a:r>
              <a:rPr lang="en-GB" sz="2800" b="1" dirty="0">
                <a:ea typeface="Calibri"/>
                <a:cs typeface="Calibri"/>
              </a:rPr>
              <a:t>through the front office</a:t>
            </a:r>
            <a:r>
              <a:rPr lang="en-GB" sz="2800" dirty="0">
                <a:ea typeface="Calibri"/>
                <a:cs typeface="Calibri"/>
              </a:rPr>
              <a:t>.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 1 is at 10:15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12:00</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b="1" dirty="0"/>
              <a:t>At Foxborough, we have high expectations for school uniform. </a:t>
            </a:r>
            <a:endParaRPr lang="en-US" b="1"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a:t>
            </a:r>
            <a:r>
              <a:rPr lang="en-GB" b="1" dirty="0"/>
              <a:t>black shoes</a:t>
            </a:r>
            <a:r>
              <a:rPr lang="en-GB" dirty="0"/>
              <a:t> (no trainer, no logos). </a:t>
            </a:r>
            <a:endParaRPr lang="en-GB" dirty="0">
              <a:cs typeface="Calibri"/>
            </a:endParaRPr>
          </a:p>
          <a:p>
            <a:pPr>
              <a:buFont typeface="Arial" panose="020F0502020204030204" pitchFamily="34" charset="0"/>
              <a:buChar char="•"/>
            </a:pPr>
            <a:r>
              <a:rPr lang="en-GB" dirty="0"/>
              <a:t>PE kits should be worn to school on PE days. </a:t>
            </a:r>
            <a:r>
              <a:rPr lang="en-GB" sz="2400" b="1" dirty="0"/>
              <a:t>Our PE days are Tuesday and Thursday.</a:t>
            </a:r>
            <a:endParaRPr lang="en-GB" sz="2400" b="1" dirty="0">
              <a:highlight>
                <a:srgbClr val="FFFF00"/>
              </a:highlight>
              <a:cs typeface="Calibri" panose="020F0502020204030204"/>
            </a:endParaRP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endParaRPr lang="en-GB" dirty="0">
              <a:ea typeface="Calibri"/>
              <a:cs typeface="Calibri" panose="020F0502020204030204"/>
            </a:endParaRP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5649330" y="-2953"/>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46503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These are well-embed in our school culture and form the basis of everything we do. </a:t>
            </a:r>
          </a:p>
          <a:p>
            <a:endParaRPr lang="en-GB" sz="2400" dirty="0">
              <a:ea typeface="Calibri"/>
              <a:cs typeface="Calibri"/>
            </a:endParaRPr>
          </a:p>
          <a:p>
            <a:r>
              <a:rPr lang="en-GB" sz="2400" dirty="0">
                <a:ea typeface="Calibri"/>
                <a:cs typeface="Calibri"/>
              </a:rPr>
              <a:t>Can you think of when we use or talk about our ROCK values?</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4746-89E4-4B76-D10A-9727EEFC7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AB721-7CD7-EC08-7407-54326B33C0C4}"/>
              </a:ext>
            </a:extLst>
          </p:cNvPr>
          <p:cNvSpPr>
            <a:spLocks noGrp="1"/>
          </p:cNvSpPr>
          <p:nvPr>
            <p:ph type="title"/>
          </p:nvPr>
        </p:nvSpPr>
        <p:spPr/>
        <p:txBody>
          <a:bodyPr/>
          <a:lstStyle/>
          <a:p>
            <a:r>
              <a:rPr lang="en-GB" dirty="0"/>
              <a:t>ROCK curriculum</a:t>
            </a:r>
          </a:p>
        </p:txBody>
      </p:sp>
      <p:pic>
        <p:nvPicPr>
          <p:cNvPr id="4" name="Picture 3">
            <a:extLst>
              <a:ext uri="{FF2B5EF4-FFF2-40B4-BE49-F238E27FC236}">
                <a16:creationId xmlns:a16="http://schemas.microsoft.com/office/drawing/2014/main" id="{BBD3F386-BBDA-F22F-90D7-C9D4141A97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
        <p:nvSpPr>
          <p:cNvPr id="5" name="TextBox 4">
            <a:extLst>
              <a:ext uri="{FF2B5EF4-FFF2-40B4-BE49-F238E27FC236}">
                <a16:creationId xmlns:a16="http://schemas.microsoft.com/office/drawing/2014/main" id="{5C6C5DF2-6E97-9368-C7DF-C7201E29FB4C}"/>
              </a:ext>
            </a:extLst>
          </p:cNvPr>
          <p:cNvSpPr txBox="1"/>
          <p:nvPr/>
        </p:nvSpPr>
        <p:spPr>
          <a:xfrm>
            <a:off x="364003" y="1780583"/>
            <a:ext cx="1098800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This year we will follow our ROCK curriculum to develop our values through a class project. We will present these to families in an exhibition at the end of the year. </a:t>
            </a:r>
          </a:p>
          <a:p>
            <a:endParaRPr lang="en-GB" sz="2400" dirty="0">
              <a:ea typeface="Calibri"/>
              <a:cs typeface="Calibri"/>
            </a:endParaRPr>
          </a:p>
          <a:p>
            <a:r>
              <a:rPr lang="en-GB" sz="2400" u="sng" dirty="0">
                <a:ea typeface="Calibri"/>
                <a:cs typeface="Calibri"/>
              </a:rPr>
              <a:t>ROCK electives</a:t>
            </a:r>
          </a:p>
          <a:p>
            <a:r>
              <a:rPr lang="en-GB" sz="2400" dirty="0">
                <a:ea typeface="Calibri"/>
                <a:cs typeface="Calibri"/>
              </a:rPr>
              <a:t>We will also be offering children the opportunity to choose a sports or arts based class to join in two terms throughout the year. </a:t>
            </a:r>
          </a:p>
          <a:p>
            <a:endParaRPr lang="en-GB" sz="2400" dirty="0">
              <a:ea typeface="Calibri"/>
              <a:cs typeface="Calibri"/>
            </a:endParaRPr>
          </a:p>
          <a:p>
            <a:r>
              <a:rPr lang="en-GB" sz="2400" dirty="0">
                <a:ea typeface="Calibri"/>
                <a:cs typeface="Calibri"/>
              </a:rPr>
              <a:t>The skills we are developing this half term are:</a:t>
            </a:r>
          </a:p>
          <a:p>
            <a:r>
              <a:rPr lang="en-GB" sz="2400" dirty="0">
                <a:ea typeface="Calibri"/>
                <a:cs typeface="Calibri"/>
              </a:rPr>
              <a:t>R – Healthy Eating Choices</a:t>
            </a:r>
          </a:p>
          <a:p>
            <a:r>
              <a:rPr lang="en-GB" sz="2400" dirty="0">
                <a:ea typeface="Calibri"/>
                <a:cs typeface="Calibri"/>
              </a:rPr>
              <a:t>O – What’s in my local area? Finding a cause</a:t>
            </a:r>
          </a:p>
          <a:p>
            <a:r>
              <a:rPr lang="en-GB" sz="2400" dirty="0">
                <a:ea typeface="Calibri"/>
                <a:cs typeface="Calibri"/>
              </a:rPr>
              <a:t>C – Resilience</a:t>
            </a:r>
          </a:p>
          <a:p>
            <a:r>
              <a:rPr lang="en-GB" sz="2400" dirty="0">
                <a:ea typeface="Calibri"/>
                <a:cs typeface="Calibri"/>
              </a:rPr>
              <a:t>K – Labelling different emotions </a:t>
            </a:r>
          </a:p>
        </p:txBody>
      </p:sp>
    </p:spTree>
    <p:extLst>
      <p:ext uri="{BB962C8B-B14F-4D97-AF65-F5344CB8AC3E}">
        <p14:creationId xmlns:p14="http://schemas.microsoft.com/office/powerpoint/2010/main" val="159649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lstStyle/>
          <a:p>
            <a:r>
              <a:rPr lang="en-GB" sz="3200" dirty="0">
                <a:ea typeface="Calibri"/>
                <a:cs typeface="Calibri"/>
              </a:rPr>
              <a:t>Taking care of our garden.</a:t>
            </a:r>
          </a:p>
          <a:p>
            <a:endParaRPr lang="en-GB" dirty="0"/>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6" name="Picture 5">
            <a:extLst>
              <a:ext uri="{FF2B5EF4-FFF2-40B4-BE49-F238E27FC236}">
                <a16:creationId xmlns:a16="http://schemas.microsoft.com/office/drawing/2014/main" id="{DF61DF5E-23C7-42B4-9F8F-7D13496093AD}"/>
              </a:ext>
            </a:extLst>
          </p:cNvPr>
          <p:cNvPicPr>
            <a:picLocks noChangeAspect="1"/>
          </p:cNvPicPr>
          <p:nvPr/>
        </p:nvPicPr>
        <p:blipFill>
          <a:blip r:embed="rId3"/>
          <a:stretch>
            <a:fillRect/>
          </a:stretch>
        </p:blipFill>
        <p:spPr>
          <a:xfrm>
            <a:off x="6096000" y="1845734"/>
            <a:ext cx="4794388" cy="4442353"/>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lstStyle/>
          <a:p>
            <a:r>
              <a:rPr lang="en-GB" sz="2800" dirty="0">
                <a:ea typeface="Calibri"/>
                <a:cs typeface="Calibri"/>
              </a:rPr>
              <a:t>The Harvest Production in October.</a:t>
            </a:r>
            <a:endParaRPr lang="en-GB" sz="2800" dirty="0"/>
          </a:p>
          <a:p>
            <a:endParaRPr lang="en-GB" dirty="0"/>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6" name="Picture 5">
            <a:extLst>
              <a:ext uri="{FF2B5EF4-FFF2-40B4-BE49-F238E27FC236}">
                <a16:creationId xmlns:a16="http://schemas.microsoft.com/office/drawing/2014/main" id="{60475ECF-4BBB-4038-8349-1565DEDF296B}"/>
              </a:ext>
            </a:extLst>
          </p:cNvPr>
          <p:cNvPicPr>
            <a:picLocks noChangeAspect="1"/>
          </p:cNvPicPr>
          <p:nvPr/>
        </p:nvPicPr>
        <p:blipFill>
          <a:blip r:embed="rId3"/>
          <a:stretch>
            <a:fillRect/>
          </a:stretch>
        </p:blipFill>
        <p:spPr>
          <a:xfrm>
            <a:off x="5924731" y="2375451"/>
            <a:ext cx="4572208" cy="3166897"/>
          </a:xfrm>
          <a:prstGeom prst="rect">
            <a:avLst/>
          </a:prstGeom>
        </p:spPr>
      </p:pic>
    </p:spTree>
    <p:extLst>
      <p:ext uri="{BB962C8B-B14F-4D97-AF65-F5344CB8AC3E}">
        <p14:creationId xmlns:p14="http://schemas.microsoft.com/office/powerpoint/2010/main" val="307955281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EB6ED0518F0B43A357D3B26693199F" ma:contentTypeVersion="14" ma:contentTypeDescription="Create a new document." ma:contentTypeScope="" ma:versionID="2c00b1ded8b4fdbee5b089466835be90">
  <xsd:schema xmlns:xsd="http://www.w3.org/2001/XMLSchema" xmlns:xs="http://www.w3.org/2001/XMLSchema" xmlns:p="http://schemas.microsoft.com/office/2006/metadata/properties" xmlns:ns3="8da6b9dd-86f4-4cac-8148-bbc85377ca66" xmlns:ns4="a6553648-9a99-4d84-8cd1-40cde701f59e" targetNamespace="http://schemas.microsoft.com/office/2006/metadata/properties" ma:root="true" ma:fieldsID="d037fad68cfafe94cefb21ca7a65992e" ns3:_="" ns4:_="">
    <xsd:import namespace="8da6b9dd-86f4-4cac-8148-bbc85377ca66"/>
    <xsd:import namespace="a6553648-9a99-4d84-8cd1-40cde701f59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a6b9dd-86f4-4cac-8148-bbc85377ca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553648-9a99-4d84-8cd1-40cde701f59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1C40C0-C308-4FD9-9D2A-79C5072303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a6b9dd-86f4-4cac-8148-bbc85377ca66"/>
    <ds:schemaRef ds:uri="a6553648-9a99-4d84-8cd1-40cde701f5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8403D-70D4-4D07-8F05-69B5CCD3C4FD}">
  <ds:schemaRefs>
    <ds:schemaRef ds:uri="http://purl.org/dc/terms/"/>
    <ds:schemaRef ds:uri="a6553648-9a99-4d84-8cd1-40cde701f59e"/>
    <ds:schemaRef ds:uri="8da6b9dd-86f4-4cac-8148-bbc85377ca66"/>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D686516-7089-4963-959E-FBED88F8BA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210</TotalTime>
  <Words>1182</Words>
  <Application>Microsoft Office PowerPoint</Application>
  <PresentationFormat>Widescreen</PresentationFormat>
  <Paragraphs>120</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Courier New</vt:lpstr>
      <vt:lpstr>Retrospect</vt:lpstr>
      <vt:lpstr>Welcome to Year 1 Hedgehog’s  ‘Meet the Teacher’</vt:lpstr>
      <vt:lpstr>Meet the staff</vt:lpstr>
      <vt:lpstr>Timings of the day</vt:lpstr>
      <vt:lpstr>Timings of the day</vt:lpstr>
      <vt:lpstr>Uniform and PE kits</vt:lpstr>
      <vt:lpstr>Values</vt:lpstr>
      <vt:lpstr>ROCK curriculum</vt:lpstr>
      <vt:lpstr>Our year group responsibility is...</vt:lpstr>
      <vt:lpstr>Our school performance will be...</vt:lpstr>
      <vt:lpstr>Our year group opportunity is...</vt:lpstr>
      <vt:lpstr>Behaviour - ROCK points</vt:lpstr>
      <vt:lpstr>Behaviour - ROCK points for your team</vt:lpstr>
      <vt:lpstr>Behaviour - responses</vt:lpstr>
      <vt:lpstr>Behaviour - responses</vt:lpstr>
      <vt:lpstr>Zones of regulation toolkits</vt:lpstr>
      <vt:lpstr>Our curriculum</vt:lpstr>
      <vt:lpstr>Our curriculum</vt:lpstr>
      <vt:lpstr>Home Learning </vt:lpstr>
      <vt:lpstr>Assessment</vt:lpstr>
      <vt:lpstr>How can you help your child?</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Vanessa Bryan</cp:lastModifiedBy>
  <cp:revision>415</cp:revision>
  <dcterms:created xsi:type="dcterms:W3CDTF">2019-09-04T10:21:56Z</dcterms:created>
  <dcterms:modified xsi:type="dcterms:W3CDTF">2025-09-22T19:19:57Z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0x0101008AEB6ED0518F0B43A357D3B26693199F</vt:lpwstr>
  </property>
</Properties>
</file>