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8" r:id="rId11"/>
    <p:sldId id="275" r:id="rId12"/>
    <p:sldId id="276" r:id="rId13"/>
    <p:sldId id="277" r:id="rId14"/>
    <p:sldId id="279" r:id="rId15"/>
    <p:sldId id="280" r:id="rId16"/>
    <p:sldId id="273" r:id="rId17"/>
    <p:sldId id="269" r:id="rId18"/>
    <p:sldId id="274" r:id="rId19"/>
    <p:sldId id="264" r:id="rId20"/>
    <p:sldId id="272" r:id="rId21"/>
    <p:sldId id="263" r:id="rId22"/>
    <p:sldId id="265" r:id="rId23"/>
    <p:sldId id="266" r:id="rId24"/>
    <p:sldId id="267" r:id="rId25"/>
    <p:sldId id="270" r:id="rId26"/>
    <p:sldId id="271" r:id="rId27"/>
    <p:sldId id="2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01/10/2025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a:t>
            </a:r>
            <a:r>
              <a:rPr lang="en-GB" sz="5400" dirty="0">
                <a:highlight>
                  <a:srgbClr val="FFFF00"/>
                </a:highlight>
              </a:rPr>
              <a:t>6 Red Kite’s</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lstStyle/>
          <a:p>
            <a:r>
              <a:rPr lang="en-GB" sz="6600" dirty="0"/>
              <a:t>Performing Arts: Post SATS</a:t>
            </a:r>
          </a:p>
          <a:p>
            <a:endParaRPr lang="en-GB" dirty="0"/>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91099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B502-72DF-C961-54BC-7659A3A16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DEF74-5F73-A1B6-D449-7345664D139A}"/>
              </a:ext>
            </a:extLst>
          </p:cNvPr>
          <p:cNvSpPr>
            <a:spLocks noGrp="1"/>
          </p:cNvSpPr>
          <p:nvPr>
            <p:ph type="title"/>
          </p:nvPr>
        </p:nvSpPr>
        <p:spPr/>
        <p:txBody>
          <a:bodyPr/>
          <a:lstStyle/>
          <a:p>
            <a:r>
              <a:rPr lang="en-GB" dirty="0"/>
              <a:t>Behaviour - ROCK points</a:t>
            </a:r>
          </a:p>
        </p:txBody>
      </p:sp>
      <p:pic>
        <p:nvPicPr>
          <p:cNvPr id="4" name="Picture 3">
            <a:extLst>
              <a:ext uri="{FF2B5EF4-FFF2-40B4-BE49-F238E27FC236}">
                <a16:creationId xmlns:a16="http://schemas.microsoft.com/office/drawing/2014/main" id="{46058D2C-98A5-3B65-5C31-CFEC4151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5" name="Picture 4">
            <a:extLst>
              <a:ext uri="{FF2B5EF4-FFF2-40B4-BE49-F238E27FC236}">
                <a16:creationId xmlns:a16="http://schemas.microsoft.com/office/drawing/2014/main" id="{558B59D4-857D-FA34-AF98-D15306DE8E18}"/>
              </a:ext>
            </a:extLst>
          </p:cNvPr>
          <p:cNvPicPr>
            <a:picLocks noChangeAspect="1"/>
          </p:cNvPicPr>
          <p:nvPr/>
        </p:nvPicPr>
        <p:blipFill>
          <a:blip r:embed="rId3"/>
          <a:stretch>
            <a:fillRect/>
          </a:stretch>
        </p:blipFill>
        <p:spPr>
          <a:xfrm>
            <a:off x="9942549" y="1911339"/>
            <a:ext cx="1886257" cy="4706350"/>
          </a:xfrm>
          <a:prstGeom prst="rect">
            <a:avLst/>
          </a:prstGeom>
        </p:spPr>
      </p:pic>
      <p:sp>
        <p:nvSpPr>
          <p:cNvPr id="7" name="TextBox 6">
            <a:extLst>
              <a:ext uri="{FF2B5EF4-FFF2-40B4-BE49-F238E27FC236}">
                <a16:creationId xmlns:a16="http://schemas.microsoft.com/office/drawing/2014/main" id="{1120F6E7-AAE6-65C4-E25A-FF3A38840792}"/>
              </a:ext>
            </a:extLst>
          </p:cNvPr>
          <p:cNvSpPr txBox="1"/>
          <p:nvPr/>
        </p:nvSpPr>
        <p:spPr>
          <a:xfrm>
            <a:off x="995680" y="2336800"/>
            <a:ext cx="854456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ea typeface="Calibri"/>
                <a:cs typeface="Calibri"/>
              </a:rPr>
              <a:t>This year we will be introducing ROCK reward points for their House teams.</a:t>
            </a:r>
            <a:endParaRPr lang="en-US" sz="2800" dirty="0">
              <a:ea typeface="Calibri"/>
              <a:cs typeface="Calibri"/>
            </a:endParaRPr>
          </a:p>
          <a:p>
            <a:endParaRPr lang="en-GB" sz="2800" dirty="0">
              <a:ea typeface="Calibri"/>
              <a:cs typeface="Calibri"/>
            </a:endParaRPr>
          </a:p>
          <a:p>
            <a:r>
              <a:rPr lang="en-GB" sz="2800" dirty="0">
                <a:ea typeface="Calibri"/>
                <a:cs typeface="Calibri"/>
              </a:rPr>
              <a:t>Children can earn ROCK points for demonstrating each of the 4 values. </a:t>
            </a:r>
          </a:p>
          <a:p>
            <a:endParaRPr lang="en-GB" sz="2800" dirty="0">
              <a:ea typeface="Calibri"/>
              <a:cs typeface="Calibri"/>
            </a:endParaRPr>
          </a:p>
          <a:p>
            <a:r>
              <a:rPr lang="en-GB" sz="2800" dirty="0">
                <a:ea typeface="Calibri"/>
                <a:cs typeface="Calibri"/>
              </a:rPr>
              <a:t>Can you earn each of your badges and become a </a:t>
            </a:r>
            <a:r>
              <a:rPr lang="en-GB" sz="2800" err="1">
                <a:ea typeface="Calibri"/>
                <a:cs typeface="Calibri"/>
              </a:rPr>
              <a:t>ROCKstar</a:t>
            </a:r>
            <a:r>
              <a:rPr lang="en-GB" sz="2800" dirty="0">
                <a:ea typeface="Calibri"/>
                <a:cs typeface="Calibri"/>
              </a:rPr>
              <a:t> before the end of the year?!</a:t>
            </a:r>
          </a:p>
        </p:txBody>
      </p:sp>
    </p:spTree>
    <p:extLst>
      <p:ext uri="{BB962C8B-B14F-4D97-AF65-F5344CB8AC3E}">
        <p14:creationId xmlns:p14="http://schemas.microsoft.com/office/powerpoint/2010/main" val="624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6CF1-6D8E-869F-768F-EACD43D19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F396C-E371-1570-EA22-8984B3F67EC7}"/>
              </a:ext>
            </a:extLst>
          </p:cNvPr>
          <p:cNvSpPr>
            <a:spLocks noGrp="1"/>
          </p:cNvSpPr>
          <p:nvPr>
            <p:ph type="title"/>
          </p:nvPr>
        </p:nvSpPr>
        <p:spPr>
          <a:xfrm>
            <a:off x="697695" y="286603"/>
            <a:ext cx="10058400" cy="1450757"/>
          </a:xfrm>
        </p:spPr>
        <p:txBody>
          <a:bodyPr/>
          <a:lstStyle/>
          <a:p>
            <a:r>
              <a:rPr lang="en-GB" dirty="0"/>
              <a:t>Behaviour - ROCK points for your team</a:t>
            </a:r>
          </a:p>
        </p:txBody>
      </p:sp>
      <p:pic>
        <p:nvPicPr>
          <p:cNvPr id="4" name="Picture 3">
            <a:extLst>
              <a:ext uri="{FF2B5EF4-FFF2-40B4-BE49-F238E27FC236}">
                <a16:creationId xmlns:a16="http://schemas.microsoft.com/office/drawing/2014/main" id="{6DE9414E-D8CD-D882-8FE0-B865B6BAE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2" descr="A red circle with a mountain and text&#10;&#10;AI-generated content may be incorrect.">
            <a:extLst>
              <a:ext uri="{FF2B5EF4-FFF2-40B4-BE49-F238E27FC236}">
                <a16:creationId xmlns:a16="http://schemas.microsoft.com/office/drawing/2014/main" id="{E7EC0E01-71B5-2DD4-995F-7EF413BAC547}"/>
              </a:ext>
            </a:extLst>
          </p:cNvPr>
          <p:cNvPicPr>
            <a:picLocks noChangeAspect="1"/>
          </p:cNvPicPr>
          <p:nvPr/>
        </p:nvPicPr>
        <p:blipFill>
          <a:blip r:embed="rId3"/>
          <a:stretch>
            <a:fillRect/>
          </a:stretch>
        </p:blipFill>
        <p:spPr>
          <a:xfrm>
            <a:off x="288074" y="2397512"/>
            <a:ext cx="2759929" cy="2741343"/>
          </a:xfrm>
          <a:prstGeom prst="rect">
            <a:avLst/>
          </a:prstGeom>
        </p:spPr>
      </p:pic>
      <p:pic>
        <p:nvPicPr>
          <p:cNvPr id="6" name="Picture 5" descr="A yellow circle with a cartoon fox and a mountain&#10;&#10;AI-generated content may be incorrect.">
            <a:extLst>
              <a:ext uri="{FF2B5EF4-FFF2-40B4-BE49-F238E27FC236}">
                <a16:creationId xmlns:a16="http://schemas.microsoft.com/office/drawing/2014/main" id="{C61554D7-D6B2-A10B-5ECF-7AC546E00080}"/>
              </a:ext>
            </a:extLst>
          </p:cNvPr>
          <p:cNvPicPr>
            <a:picLocks noChangeAspect="1"/>
          </p:cNvPicPr>
          <p:nvPr/>
        </p:nvPicPr>
        <p:blipFill>
          <a:blip r:embed="rId4"/>
          <a:stretch>
            <a:fillRect/>
          </a:stretch>
        </p:blipFill>
        <p:spPr>
          <a:xfrm>
            <a:off x="3257085" y="2411452"/>
            <a:ext cx="2685585" cy="2732048"/>
          </a:xfrm>
          <a:prstGeom prst="rect">
            <a:avLst/>
          </a:prstGeom>
        </p:spPr>
      </p:pic>
      <p:pic>
        <p:nvPicPr>
          <p:cNvPr id="8" name="Picture 7" descr="A green circle with a mountain and fox&#10;&#10;AI-generated content may be incorrect.">
            <a:extLst>
              <a:ext uri="{FF2B5EF4-FFF2-40B4-BE49-F238E27FC236}">
                <a16:creationId xmlns:a16="http://schemas.microsoft.com/office/drawing/2014/main" id="{86B219E7-E672-ED0B-BF4A-69E249450DE8}"/>
              </a:ext>
            </a:extLst>
          </p:cNvPr>
          <p:cNvPicPr>
            <a:picLocks noChangeAspect="1"/>
          </p:cNvPicPr>
          <p:nvPr/>
        </p:nvPicPr>
        <p:blipFill>
          <a:blip r:embed="rId5"/>
          <a:stretch>
            <a:fillRect/>
          </a:stretch>
        </p:blipFill>
        <p:spPr>
          <a:xfrm>
            <a:off x="6216806" y="2397512"/>
            <a:ext cx="2704173" cy="2732050"/>
          </a:xfrm>
          <a:prstGeom prst="rect">
            <a:avLst/>
          </a:prstGeom>
        </p:spPr>
      </p:pic>
      <p:pic>
        <p:nvPicPr>
          <p:cNvPr id="9" name="Picture 8" descr="A blue circle with a mountain and text&#10;&#10;AI-generated content may be incorrect.">
            <a:extLst>
              <a:ext uri="{FF2B5EF4-FFF2-40B4-BE49-F238E27FC236}">
                <a16:creationId xmlns:a16="http://schemas.microsoft.com/office/drawing/2014/main" id="{A9FC8885-BF3C-0DBD-3FFD-ED9C3707D2BE}"/>
              </a:ext>
            </a:extLst>
          </p:cNvPr>
          <p:cNvPicPr>
            <a:picLocks noChangeAspect="1"/>
          </p:cNvPicPr>
          <p:nvPr/>
        </p:nvPicPr>
        <p:blipFill>
          <a:blip r:embed="rId6"/>
          <a:stretch>
            <a:fillRect/>
          </a:stretch>
        </p:blipFill>
        <p:spPr>
          <a:xfrm>
            <a:off x="9120769" y="2420741"/>
            <a:ext cx="2750635" cy="2741343"/>
          </a:xfrm>
          <a:prstGeom prst="rect">
            <a:avLst/>
          </a:prstGeom>
        </p:spPr>
      </p:pic>
    </p:spTree>
    <p:extLst>
      <p:ext uri="{BB962C8B-B14F-4D97-AF65-F5344CB8AC3E}">
        <p14:creationId xmlns:p14="http://schemas.microsoft.com/office/powerpoint/2010/main" val="42217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 responses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6213" y="2278213"/>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495113"/>
            <a:ext cx="104092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a:ea typeface="Calibri"/>
                <a:cs typeface="Arial"/>
              </a:rPr>
              <a:t>O</a:t>
            </a:r>
            <a:r>
              <a:rPr kumimoji="0" lang="en-GB" altLang="en-US" b="0" i="0" u="none" strike="noStrike" cap="none" normalizeH="0" baseline="0" dirty="0">
                <a:ln>
                  <a:noFill/>
                </a:ln>
                <a:effectLst/>
                <a:latin typeface="Arial"/>
                <a:ea typeface="Calibri"/>
                <a:cs typeface="Arial"/>
              </a:rPr>
              <a:t>n the rare occasion it is necessary, a Response 1, 2 or 3</a:t>
            </a:r>
            <a:r>
              <a:rPr lang="en-GB" altLang="en-US" dirty="0">
                <a:latin typeface="Arial"/>
                <a:ea typeface="Calibri"/>
                <a:cs typeface="Arial"/>
              </a:rPr>
              <a:t> by be used as point for children to reflect </a:t>
            </a:r>
            <a:r>
              <a:rPr lang="en-GB" altLang="en-US">
                <a:latin typeface="Arial"/>
                <a:ea typeface="Calibri"/>
                <a:cs typeface="Arial"/>
              </a:rPr>
              <a:t>on their behaviour and to discuss their behaviour with an adult. </a:t>
            </a:r>
            <a:endParaRPr lang="en-US">
              <a:latin typeface="Arial"/>
              <a:ea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 responses</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History- WW1</a:t>
            </a:r>
          </a:p>
          <a:p>
            <a:pPr>
              <a:buFont typeface="Courier New" panose="02070309020205020404" pitchFamily="49" charset="0"/>
              <a:buChar char="o"/>
            </a:pPr>
            <a:r>
              <a:rPr lang="en-GB" dirty="0">
                <a:ea typeface="Calibri"/>
                <a:cs typeface="Calibri"/>
              </a:rPr>
              <a:t>Geography-Spatial Awareness</a:t>
            </a:r>
          </a:p>
          <a:p>
            <a:pPr>
              <a:buFont typeface="Courier New" panose="02070309020205020404" pitchFamily="49" charset="0"/>
              <a:buChar char="o"/>
            </a:pPr>
            <a:r>
              <a:rPr lang="en-GB" dirty="0">
                <a:ea typeface="Calibri"/>
                <a:cs typeface="Calibri"/>
              </a:rPr>
              <a:t>Science-The Human Body</a:t>
            </a:r>
          </a:p>
          <a:p>
            <a:pPr>
              <a:buFont typeface="Courier New" panose="02070309020205020404" pitchFamily="49" charset="0"/>
              <a:buChar char="o"/>
            </a:pPr>
            <a:r>
              <a:rPr lang="en-GB" dirty="0">
                <a:ea typeface="Calibri"/>
                <a:cs typeface="Calibri"/>
              </a:rPr>
              <a:t>Art- Italian Renaissance </a:t>
            </a:r>
          </a:p>
          <a:p>
            <a:pPr>
              <a:buFont typeface="Courier New" panose="02070309020205020404" pitchFamily="49" charset="0"/>
              <a:buChar char="o"/>
            </a:pPr>
            <a:r>
              <a:rPr lang="en-GB" dirty="0"/>
              <a:t>In English we will be starting with a non-chronological report about animals in WW1</a:t>
            </a:r>
          </a:p>
          <a:p>
            <a:pPr>
              <a:buFont typeface="Courier New" panose="02070309020205020404" pitchFamily="49" charset="0"/>
              <a:buChar char="o"/>
            </a:pPr>
            <a:r>
              <a:rPr lang="en-GB" dirty="0"/>
              <a:t>In Maths we will be learning about </a:t>
            </a:r>
            <a:r>
              <a:rPr lang="en-GB" dirty="0">
                <a:highlight>
                  <a:srgbClr val="FFFF00"/>
                </a:highlight>
              </a:rPr>
              <a:t>Place value and the four operations and working on the fluency, reasoning and problem solving skills. </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7" name="Picture 6">
            <a:extLst>
              <a:ext uri="{FF2B5EF4-FFF2-40B4-BE49-F238E27FC236}">
                <a16:creationId xmlns:a16="http://schemas.microsoft.com/office/drawing/2014/main" id="{A71257FB-C52E-43DB-9A0D-3014787D8ADF}"/>
              </a:ext>
            </a:extLst>
          </p:cNvPr>
          <p:cNvPicPr>
            <a:picLocks noChangeAspect="1"/>
          </p:cNvPicPr>
          <p:nvPr/>
        </p:nvPicPr>
        <p:blipFill>
          <a:blip r:embed="rId3"/>
          <a:stretch>
            <a:fillRect/>
          </a:stretch>
        </p:blipFill>
        <p:spPr>
          <a:xfrm>
            <a:off x="5073161" y="1142735"/>
            <a:ext cx="6602463" cy="4572530"/>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fontScale="92500" lnSpcReduction="10000"/>
          </a:bodyPr>
          <a:lstStyle/>
          <a:p>
            <a:r>
              <a:rPr lang="en-GB" dirty="0"/>
              <a:t>Reading workbook- Week 1</a:t>
            </a:r>
          </a:p>
          <a:p>
            <a:r>
              <a:rPr lang="en-GB" dirty="0"/>
              <a:t>Maths workbook- Week 2</a:t>
            </a:r>
            <a:endParaRPr lang="en-GB" dirty="0">
              <a:ea typeface="Calibri"/>
              <a:cs typeface="Calibri"/>
            </a:endParaRPr>
          </a:p>
          <a:p>
            <a:pPr marL="0" indent="0">
              <a:buNone/>
            </a:pPr>
            <a:r>
              <a:rPr lang="en-GB" dirty="0">
                <a:cs typeface="Calibri" panose="020F0502020204030204"/>
              </a:rPr>
              <a:t> Daily reading</a:t>
            </a:r>
          </a:p>
          <a:p>
            <a:pPr marL="0" indent="0">
              <a:buNone/>
            </a:pPr>
            <a:r>
              <a:rPr lang="en-GB" dirty="0">
                <a:cs typeface="Calibri" panose="020F0502020204030204"/>
              </a:rPr>
              <a:t> Spelling Shed</a:t>
            </a:r>
          </a:p>
          <a:p>
            <a:r>
              <a:rPr lang="en-GB" dirty="0">
                <a:cs typeface="Calibri" panose="020F0502020204030204"/>
              </a:rPr>
              <a:t>Times Tables Rockstars</a:t>
            </a:r>
            <a:endParaRPr lang="en-GB" dirty="0"/>
          </a:p>
          <a:p>
            <a:r>
              <a:rPr lang="en-GB" dirty="0"/>
              <a:t>Homework expectations: Every child will bring their homework on time and at a high standard. Every child will follow the school rules for presentation.</a:t>
            </a:r>
          </a:p>
          <a:p>
            <a:r>
              <a:rPr lang="en-GB" dirty="0"/>
              <a:t>Children who do not complete their homework will attend homework club. This is designed, not as a punishment, but as a second opportunity to complete the work with support from an adult. </a:t>
            </a:r>
          </a:p>
          <a:p>
            <a:r>
              <a:rPr lang="en-GB" dirty="0"/>
              <a:t>If your child is struggling to complete homework at home, please let us know so that we can arrange for them to attend homework club.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r>
              <a:rPr lang="en-GB" dirty="0"/>
              <a:t>Times tables check - Daily and termly</a:t>
            </a:r>
          </a:p>
          <a:p>
            <a:r>
              <a:rPr lang="en-GB" dirty="0"/>
              <a:t>Spelling test – Weekly </a:t>
            </a:r>
            <a:endParaRPr lang="en-GB" dirty="0">
              <a:ea typeface="Calibri"/>
              <a:cs typeface="Calibri"/>
            </a:endParaRPr>
          </a:p>
          <a:p>
            <a:r>
              <a:rPr lang="en-GB" dirty="0"/>
              <a:t>Reading, SPAG and Maths assessments – Termly</a:t>
            </a:r>
          </a:p>
          <a:p>
            <a:endParaRPr lang="en-GB" dirty="0"/>
          </a:p>
          <a:p>
            <a:r>
              <a:rPr lang="en-GB" dirty="0"/>
              <a:t>Each lesson is assessed using our SOLO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p:txBody>
          <a:bodyPr vert="horz" lIns="0" tIns="45720" rIns="0" bIns="45720" rtlCol="0" anchor="t">
            <a:normAutofit/>
          </a:bodyPr>
          <a:lstStyle/>
          <a:p>
            <a:r>
              <a:rPr lang="en-GB" dirty="0"/>
              <a:t>Year </a:t>
            </a:r>
            <a:r>
              <a:rPr lang="en-GB" dirty="0">
                <a:highlight>
                  <a:srgbClr val="FFFF00"/>
                </a:highlight>
              </a:rPr>
              <a:t>6  Red Kite’s class </a:t>
            </a:r>
            <a:r>
              <a:rPr lang="en-GB" dirty="0"/>
              <a:t>teacher is </a:t>
            </a:r>
            <a:r>
              <a:rPr lang="en-GB" dirty="0">
                <a:highlight>
                  <a:srgbClr val="FFFF00"/>
                </a:highlight>
              </a:rPr>
              <a:t>Mrs Uniyal</a:t>
            </a:r>
            <a:endParaRPr lang="en-GB" dirty="0">
              <a:cs typeface="Calibri" panose="020F0502020204030204"/>
            </a:endParaRPr>
          </a:p>
          <a:p>
            <a:r>
              <a:rPr lang="en-GB" dirty="0"/>
              <a:t>Other staff supporting our class are:</a:t>
            </a:r>
          </a:p>
          <a:p>
            <a:r>
              <a:rPr lang="en-GB" dirty="0">
                <a:ea typeface="Calibri"/>
                <a:cs typeface="Calibri"/>
              </a:rPr>
              <a:t>Mrs Bassi</a:t>
            </a:r>
          </a:p>
          <a:p>
            <a:r>
              <a:rPr lang="en-GB" dirty="0">
                <a:ea typeface="Calibri"/>
                <a:cs typeface="Calibri"/>
              </a:rPr>
              <a:t>Mrs Tatarczyk- Music</a:t>
            </a:r>
          </a:p>
          <a:p>
            <a:r>
              <a:rPr lang="en-GB" dirty="0">
                <a:ea typeface="Calibri"/>
                <a:cs typeface="Calibri"/>
              </a:rPr>
              <a:t>Mr </a:t>
            </a:r>
            <a:r>
              <a:rPr lang="en-GB" dirty="0" err="1">
                <a:ea typeface="Calibri"/>
                <a:cs typeface="Calibri"/>
              </a:rPr>
              <a:t>O’shea</a:t>
            </a:r>
            <a:r>
              <a:rPr lang="en-GB" dirty="0">
                <a:ea typeface="Calibri"/>
                <a:cs typeface="Calibri"/>
              </a:rPr>
              <a:t>- PE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 your child?</a:t>
            </a:r>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122637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sz="2800" dirty="0">
                <a:ea typeface="+mn-lt"/>
                <a:cs typeface="+mn-lt"/>
              </a:rPr>
              <a:t>Friday</a:t>
            </a:r>
            <a:r>
              <a:rPr lang="en-GB" sz="2800" dirty="0">
                <a:cs typeface="Calibri"/>
              </a:rPr>
              <a:t> 3rd October 3.00-3.30pm– Stay and Read (R to Y6)</a:t>
            </a:r>
            <a:endParaRPr lang="en-US" dirty="0">
              <a:cs typeface="Calibri"/>
            </a:endParaRPr>
          </a:p>
          <a:p>
            <a:pPr marL="0" indent="0">
              <a:buNone/>
            </a:pPr>
            <a:r>
              <a:rPr lang="en-GB" sz="2800" dirty="0">
                <a:ea typeface="Calibri"/>
                <a:cs typeface="Calibri"/>
              </a:rPr>
              <a:t>Thursday 2nd October – Census Day Pyjamas Dress up</a:t>
            </a:r>
            <a:endParaRPr lang="en-GB" sz="2800" dirty="0">
              <a:cs typeface="Calibri"/>
            </a:endParaRPr>
          </a:p>
          <a:p>
            <a:pPr marL="0" indent="0">
              <a:buNone/>
            </a:pPr>
            <a:r>
              <a:rPr lang="en-GB" sz="2800" dirty="0">
                <a:cs typeface="Calibri"/>
              </a:rPr>
              <a:t>Wednesday 15th October - Learning Review Day</a:t>
            </a:r>
            <a:endParaRPr lang="en-US" dirty="0">
              <a:ea typeface="Calibri" panose="020F0502020204030204"/>
              <a:cs typeface="Calibri"/>
            </a:endParaRPr>
          </a:p>
          <a:p>
            <a:r>
              <a:rPr lang="en-GB" sz="2800" dirty="0">
                <a:cs typeface="Calibri"/>
              </a:rPr>
              <a:t>Friday 10th October - Year 6 class assembly (Year 6 parents only)</a:t>
            </a:r>
            <a:br>
              <a:rPr lang="en-GB" sz="2800" dirty="0">
                <a:cs typeface="Calibri"/>
              </a:rPr>
            </a:br>
            <a:endParaRPr lang="en-GB" sz="2800" dirty="0">
              <a:cs typeface="Calibri"/>
            </a:endParaRPr>
          </a:p>
          <a:p>
            <a:r>
              <a:rPr lang="en-GB" sz="2800" dirty="0">
                <a:ea typeface="+mn-lt"/>
                <a:cs typeface="+mn-lt"/>
              </a:rPr>
              <a:t>Friday 24th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must report as late </a:t>
            </a:r>
            <a:r>
              <a:rPr lang="en-GB" sz="2800" b="1" dirty="0">
                <a:ea typeface="Calibri"/>
                <a:cs typeface="Calibri"/>
              </a:rPr>
              <a:t>through the front office</a:t>
            </a:r>
            <a:r>
              <a:rPr lang="en-GB" sz="2800" dirty="0">
                <a:ea typeface="Calibri"/>
                <a:cs typeface="Calibri"/>
              </a:rPr>
              <a:t>.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a:t>
            </a:r>
            <a:r>
              <a:rPr lang="en-GB" sz="3600" dirty="0">
                <a:highlight>
                  <a:srgbClr val="FFFF00"/>
                </a:highlight>
              </a:rPr>
              <a:t> 6 </a:t>
            </a:r>
            <a:r>
              <a:rPr lang="en-GB" sz="3600" dirty="0"/>
              <a:t>is at </a:t>
            </a:r>
            <a:r>
              <a:rPr lang="en-GB" sz="3600" dirty="0">
                <a:highlight>
                  <a:srgbClr val="FFFF00"/>
                </a:highlight>
              </a:rPr>
              <a:t>10:15</a:t>
            </a:r>
            <a:endParaRPr lang="en-GB" sz="3600" dirty="0">
              <a:highlight>
                <a:srgbClr val="FFFF00"/>
              </a:highlight>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a:t>
            </a:r>
            <a:r>
              <a:rPr lang="en-GB" sz="3600" dirty="0">
                <a:highlight>
                  <a:srgbClr val="FFFF00"/>
                </a:highlight>
              </a:rPr>
              <a:t>12.15</a:t>
            </a:r>
            <a:endParaRPr lang="en-GB" sz="3600" dirty="0">
              <a:highlight>
                <a:srgbClr val="FFFF00"/>
              </a:highlight>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b="1" dirty="0"/>
              <a:t>At Foxborough, we have high expectations for school uniform. </a:t>
            </a:r>
            <a:endParaRPr lang="en-US" b="1"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a:t>
            </a:r>
            <a:r>
              <a:rPr lang="en-GB" b="1" dirty="0"/>
              <a:t>black shoes</a:t>
            </a:r>
            <a:r>
              <a:rPr lang="en-GB" dirty="0"/>
              <a:t> (no trainer, no logos). </a:t>
            </a:r>
            <a:endParaRPr lang="en-GB" dirty="0">
              <a:cs typeface="Calibri"/>
            </a:endParaRPr>
          </a:p>
          <a:p>
            <a:pPr>
              <a:buFont typeface="Arial" panose="020F0502020204030204" pitchFamily="34" charset="0"/>
              <a:buChar char="•"/>
            </a:pPr>
            <a:r>
              <a:rPr lang="en-GB" dirty="0"/>
              <a:t>PE kits should be worn to school on PE days. Our PE days are Wednesday and Thursday</a:t>
            </a: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endParaRPr lang="en-GB" dirty="0">
              <a:ea typeface="Calibri"/>
              <a:cs typeface="Calibri" panose="020F0502020204030204"/>
            </a:endParaRP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5649330" y="-2953"/>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46503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These are well-embed in our school culture and form the basis of everything we do. </a:t>
            </a:r>
          </a:p>
          <a:p>
            <a:endParaRPr lang="en-GB" sz="2400" dirty="0">
              <a:ea typeface="Calibri"/>
              <a:cs typeface="Calibri"/>
            </a:endParaRPr>
          </a:p>
          <a:p>
            <a:r>
              <a:rPr lang="en-GB" sz="2400" dirty="0">
                <a:ea typeface="Calibri"/>
                <a:cs typeface="Calibri"/>
              </a:rPr>
              <a:t>Can you think of when we use or talk about our ROCK values?</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4746-89E4-4B76-D10A-9727EEFC7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AB721-7CD7-EC08-7407-54326B33C0C4}"/>
              </a:ext>
            </a:extLst>
          </p:cNvPr>
          <p:cNvSpPr>
            <a:spLocks noGrp="1"/>
          </p:cNvSpPr>
          <p:nvPr>
            <p:ph type="title"/>
          </p:nvPr>
        </p:nvSpPr>
        <p:spPr/>
        <p:txBody>
          <a:bodyPr/>
          <a:lstStyle/>
          <a:p>
            <a:r>
              <a:rPr lang="en-GB" dirty="0"/>
              <a:t>ROCK curriculum</a:t>
            </a:r>
          </a:p>
        </p:txBody>
      </p:sp>
      <p:pic>
        <p:nvPicPr>
          <p:cNvPr id="4" name="Picture 3">
            <a:extLst>
              <a:ext uri="{FF2B5EF4-FFF2-40B4-BE49-F238E27FC236}">
                <a16:creationId xmlns:a16="http://schemas.microsoft.com/office/drawing/2014/main" id="{BBD3F386-BBDA-F22F-90D7-C9D4141A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
        <p:nvSpPr>
          <p:cNvPr id="5" name="TextBox 4">
            <a:extLst>
              <a:ext uri="{FF2B5EF4-FFF2-40B4-BE49-F238E27FC236}">
                <a16:creationId xmlns:a16="http://schemas.microsoft.com/office/drawing/2014/main" id="{5C6C5DF2-6E97-9368-C7DF-C7201E29FB4C}"/>
              </a:ext>
            </a:extLst>
          </p:cNvPr>
          <p:cNvSpPr txBox="1"/>
          <p:nvPr/>
        </p:nvSpPr>
        <p:spPr>
          <a:xfrm>
            <a:off x="732712" y="2087148"/>
            <a:ext cx="10988008"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This year we will follow our ROCK curriculum to develop our values through a class project. We will present these to families in an exhibition at the end of the year. </a:t>
            </a:r>
          </a:p>
          <a:p>
            <a:endParaRPr lang="en-GB" sz="2400" dirty="0">
              <a:ea typeface="Calibri"/>
              <a:cs typeface="Calibri"/>
            </a:endParaRPr>
          </a:p>
          <a:p>
            <a:r>
              <a:rPr lang="en-GB" sz="2400" u="sng" dirty="0">
                <a:ea typeface="Calibri"/>
                <a:cs typeface="Calibri"/>
              </a:rPr>
              <a:t>ROCK electives</a:t>
            </a:r>
          </a:p>
          <a:p>
            <a:r>
              <a:rPr lang="en-GB" sz="2400" dirty="0">
                <a:ea typeface="Calibri"/>
                <a:cs typeface="Calibri"/>
              </a:rPr>
              <a:t>We will also be offering children the opportunity to choose a sports or arts based class to join in two terms throughout the year. </a:t>
            </a:r>
          </a:p>
          <a:p>
            <a:endParaRPr lang="en-GB" sz="2400" dirty="0">
              <a:ea typeface="Calibri"/>
              <a:cs typeface="Calibri"/>
            </a:endParaRPr>
          </a:p>
          <a:p>
            <a:r>
              <a:rPr lang="en-GB" sz="2400" dirty="0">
                <a:ea typeface="Calibri"/>
                <a:cs typeface="Calibri"/>
              </a:rPr>
              <a:t>The skills we are developing this half term are: </a:t>
            </a:r>
            <a:r>
              <a:rPr lang="en-GB" sz="2400" b="1" dirty="0">
                <a:ea typeface="Calibri"/>
                <a:cs typeface="Calibri"/>
              </a:rPr>
              <a:t>Team Building</a:t>
            </a:r>
          </a:p>
        </p:txBody>
      </p:sp>
    </p:spTree>
    <p:extLst>
      <p:ext uri="{BB962C8B-B14F-4D97-AF65-F5344CB8AC3E}">
        <p14:creationId xmlns:p14="http://schemas.microsoft.com/office/powerpoint/2010/main" val="159649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ormAutofit/>
          </a:bodyPr>
          <a:lstStyle/>
          <a:p>
            <a:pPr algn="ctr"/>
            <a:endParaRPr lang="en-GB" sz="8000" dirty="0"/>
          </a:p>
          <a:p>
            <a:pPr algn="ctr"/>
            <a:r>
              <a:rPr lang="en-GB" sz="8000" dirty="0"/>
              <a:t>Library</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ormAutofit/>
          </a:bodyPr>
          <a:lstStyle/>
          <a:p>
            <a:r>
              <a:rPr lang="en-GB" sz="8000" dirty="0"/>
              <a:t>Class Assembly- Friday 10</a:t>
            </a:r>
            <a:r>
              <a:rPr lang="en-GB" sz="8000" baseline="30000" dirty="0"/>
              <a:t>th</a:t>
            </a:r>
            <a:r>
              <a:rPr lang="en-GB" sz="8000" dirty="0"/>
              <a:t> October</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07955281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D7FCCA32794049B716F885FA79500A" ma:contentTypeVersion="16" ma:contentTypeDescription="Create a new document." ma:contentTypeScope="" ma:versionID="fa748636301f43b0435b70ebe53ce119">
  <xsd:schema xmlns:xsd="http://www.w3.org/2001/XMLSchema" xmlns:xs="http://www.w3.org/2001/XMLSchema" xmlns:p="http://schemas.microsoft.com/office/2006/metadata/properties" xmlns:ns2="9be498a3-3e86-4c52-997d-86048c1bfb4a" xmlns:ns3="0d19dad6-0e4f-4382-8bb0-4497f224109f" targetNamespace="http://schemas.microsoft.com/office/2006/metadata/properties" ma:root="true" ma:fieldsID="a064c5d946183139058ff64b0fd65b96" ns2:_="" ns3:_="">
    <xsd:import namespace="9be498a3-3e86-4c52-997d-86048c1bfb4a"/>
    <xsd:import namespace="0d19dad6-0e4f-4382-8bb0-4497f22410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498a3-3e86-4c52-997d-86048c1bfb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00a90af-8f55-4350-ab4a-b9c13a8c903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19dad6-0e4f-4382-8bb0-4497f224109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a331f3-04f5-4bea-bda4-b1ad6af48698}" ma:internalName="TaxCatchAll" ma:showField="CatchAllData" ma:web="0d19dad6-0e4f-4382-8bb0-4497f22410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d19dad6-0e4f-4382-8bb0-4497f224109f"/>
    <lcf76f155ced4ddcb4097134ff3c332f xmlns="9be498a3-3e86-4c52-997d-86048c1bfb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13C24B-FE0C-40FE-9B12-D3C9CB98BA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498a3-3e86-4c52-997d-86048c1bfb4a"/>
    <ds:schemaRef ds:uri="0d19dad6-0e4f-4382-8bb0-4497f22410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686516-7089-4963-959E-FBED88F8BA30}">
  <ds:schemaRefs>
    <ds:schemaRef ds:uri="http://schemas.microsoft.com/sharepoint/v3/contenttype/forms"/>
  </ds:schemaRefs>
</ds:datastoreItem>
</file>

<file path=customXml/itemProps3.xml><?xml version="1.0" encoding="utf-8"?>
<ds:datastoreItem xmlns:ds="http://schemas.openxmlformats.org/officeDocument/2006/customXml" ds:itemID="{1158403D-70D4-4D07-8F05-69B5CCD3C4FD}">
  <ds:schemaRefs>
    <ds:schemaRef ds:uri="http://purl.org/dc/terms/"/>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metadata/properties"/>
    <ds:schemaRef ds:uri="http://schemas.microsoft.com/office/2006/documentManagement/types"/>
    <ds:schemaRef ds:uri="0d19dad6-0e4f-4382-8bb0-4497f224109f"/>
    <ds:schemaRef ds:uri="9be498a3-3e86-4c52-997d-86048c1bfb4a"/>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Retrospect</Template>
  <TotalTime>211</TotalTime>
  <Words>1163</Words>
  <Application>Microsoft Office PowerPoint</Application>
  <PresentationFormat>Widescreen</PresentationFormat>
  <Paragraphs>106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Courier New</vt:lpstr>
      <vt:lpstr>Retrospect</vt:lpstr>
      <vt:lpstr>Welcome to Year 6 Red Kite’s ‘Meet the Teacher’</vt:lpstr>
      <vt:lpstr>Meet the staff</vt:lpstr>
      <vt:lpstr>Timings of the day</vt:lpstr>
      <vt:lpstr>Timings of the day</vt:lpstr>
      <vt:lpstr>Uniform and PE kits</vt:lpstr>
      <vt:lpstr>Values</vt:lpstr>
      <vt:lpstr>ROCK curriculum</vt:lpstr>
      <vt:lpstr>Our year group responsibility is...</vt:lpstr>
      <vt:lpstr>Our school performance will be...</vt:lpstr>
      <vt:lpstr>Our year group opportunity is...</vt:lpstr>
      <vt:lpstr>Behaviour - ROCK points</vt:lpstr>
      <vt:lpstr>Behaviour - ROCK points for your team</vt:lpstr>
      <vt:lpstr>Behaviour - responses</vt:lpstr>
      <vt:lpstr>Behaviour - responses</vt:lpstr>
      <vt:lpstr>Zones of regulation toolkits</vt:lpstr>
      <vt:lpstr>Our curriculum</vt:lpstr>
      <vt:lpstr>Our curriculum</vt:lpstr>
      <vt:lpstr>Home Learning </vt:lpstr>
      <vt:lpstr>Assessment</vt:lpstr>
      <vt:lpstr>How can you help your child?</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Julie Coaker</cp:lastModifiedBy>
  <cp:revision>418</cp:revision>
  <dcterms:created xsi:type="dcterms:W3CDTF">2019-09-04T10:21:56Z</dcterms:created>
  <dcterms:modified xsi:type="dcterms:W3CDTF">2025-10-01T12:23:26Z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0x01010047D7FCCA32794049B716F885FA79500A</vt:lpwstr>
  </property>
</Properties>
</file>