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sldIdLst>
    <p:sldId id="256" r:id="rId5"/>
    <p:sldId id="257" r:id="rId6"/>
    <p:sldId id="259" r:id="rId7"/>
    <p:sldId id="260" r:id="rId8"/>
    <p:sldId id="261" r:id="rId9"/>
    <p:sldId id="262" r:id="rId10"/>
    <p:sldId id="278" r:id="rId11"/>
    <p:sldId id="275" r:id="rId12"/>
    <p:sldId id="276" r:id="rId13"/>
    <p:sldId id="277" r:id="rId14"/>
    <p:sldId id="279" r:id="rId15"/>
    <p:sldId id="280" r:id="rId16"/>
    <p:sldId id="273" r:id="rId17"/>
    <p:sldId id="269" r:id="rId18"/>
    <p:sldId id="274" r:id="rId19"/>
    <p:sldId id="264" r:id="rId20"/>
    <p:sldId id="272" r:id="rId21"/>
    <p:sldId id="263" r:id="rId22"/>
    <p:sldId id="265" r:id="rId23"/>
    <p:sldId id="266" r:id="rId24"/>
    <p:sldId id="267" r:id="rId25"/>
    <p:sldId id="270" r:id="rId26"/>
    <p:sldId id="271" r:id="rId27"/>
    <p:sldId id="268"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B5CC437-941B-A2AB-FC60-10226A833DF1}" v="1062" dt="2025-09-01T16:08:52.78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3" d="100"/>
          <a:sy n="113" d="100"/>
        </p:scale>
        <p:origin x="456"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ssica Theisinger" userId="S::jtheisinger@foxboroughprimary.co.uk::d5ad3532-f25c-4049-bfd6-b41955b73dbf" providerId="AD" clId="Web-{EB5CC437-941B-A2AB-FC60-10226A833DF1}"/>
    <pc:docChg chg="addSld modSld sldOrd">
      <pc:chgData name="Jessica Theisinger" userId="S::jtheisinger@foxboroughprimary.co.uk::d5ad3532-f25c-4049-bfd6-b41955b73dbf" providerId="AD" clId="Web-{EB5CC437-941B-A2AB-FC60-10226A833DF1}" dt="2025-09-01T16:08:52.520" v="630" actId="1076"/>
      <pc:docMkLst>
        <pc:docMk/>
      </pc:docMkLst>
      <pc:sldChg chg="modSp">
        <pc:chgData name="Jessica Theisinger" userId="S::jtheisinger@foxboroughprimary.co.uk::d5ad3532-f25c-4049-bfd6-b41955b73dbf" providerId="AD" clId="Web-{EB5CC437-941B-A2AB-FC60-10226A833DF1}" dt="2025-09-01T15:31:23.845" v="17" actId="20577"/>
        <pc:sldMkLst>
          <pc:docMk/>
          <pc:sldMk cId="3594706814" sldId="257"/>
        </pc:sldMkLst>
        <pc:spChg chg="mod">
          <ac:chgData name="Jessica Theisinger" userId="S::jtheisinger@foxboroughprimary.co.uk::d5ad3532-f25c-4049-bfd6-b41955b73dbf" providerId="AD" clId="Web-{EB5CC437-941B-A2AB-FC60-10226A833DF1}" dt="2025-09-01T15:31:23.845" v="17" actId="20577"/>
          <ac:spMkLst>
            <pc:docMk/>
            <pc:sldMk cId="3594706814" sldId="257"/>
            <ac:spMk id="3" creationId="{00000000-0000-0000-0000-000000000000}"/>
          </ac:spMkLst>
        </pc:spChg>
      </pc:sldChg>
      <pc:sldChg chg="modSp addAnim">
        <pc:chgData name="Jessica Theisinger" userId="S::jtheisinger@foxboroughprimary.co.uk::d5ad3532-f25c-4049-bfd6-b41955b73dbf" providerId="AD" clId="Web-{EB5CC437-941B-A2AB-FC60-10226A833DF1}" dt="2025-09-01T15:32:15.439" v="22" actId="20577"/>
        <pc:sldMkLst>
          <pc:docMk/>
          <pc:sldMk cId="2728560614" sldId="259"/>
        </pc:sldMkLst>
        <pc:spChg chg="mod">
          <ac:chgData name="Jessica Theisinger" userId="S::jtheisinger@foxboroughprimary.co.uk::d5ad3532-f25c-4049-bfd6-b41955b73dbf" providerId="AD" clId="Web-{EB5CC437-941B-A2AB-FC60-10226A833DF1}" dt="2025-09-01T15:32:15.439" v="22" actId="20577"/>
          <ac:spMkLst>
            <pc:docMk/>
            <pc:sldMk cId="2728560614" sldId="259"/>
            <ac:spMk id="3" creationId="{00000000-0000-0000-0000-000000000000}"/>
          </ac:spMkLst>
        </pc:spChg>
      </pc:sldChg>
      <pc:sldChg chg="modSp">
        <pc:chgData name="Jessica Theisinger" userId="S::jtheisinger@foxboroughprimary.co.uk::d5ad3532-f25c-4049-bfd6-b41955b73dbf" providerId="AD" clId="Web-{EB5CC437-941B-A2AB-FC60-10226A833DF1}" dt="2025-09-01T15:32:52.894" v="25" actId="20577"/>
        <pc:sldMkLst>
          <pc:docMk/>
          <pc:sldMk cId="3267006080" sldId="261"/>
        </pc:sldMkLst>
        <pc:spChg chg="mod">
          <ac:chgData name="Jessica Theisinger" userId="S::jtheisinger@foxboroughprimary.co.uk::d5ad3532-f25c-4049-bfd6-b41955b73dbf" providerId="AD" clId="Web-{EB5CC437-941B-A2AB-FC60-10226A833DF1}" dt="2025-09-01T15:32:52.894" v="25" actId="20577"/>
          <ac:spMkLst>
            <pc:docMk/>
            <pc:sldMk cId="3267006080" sldId="261"/>
            <ac:spMk id="3" creationId="{00000000-0000-0000-0000-000000000000}"/>
          </ac:spMkLst>
        </pc:spChg>
      </pc:sldChg>
      <pc:sldChg chg="modSp">
        <pc:chgData name="Jessica Theisinger" userId="S::jtheisinger@foxboroughprimary.co.uk::d5ad3532-f25c-4049-bfd6-b41955b73dbf" providerId="AD" clId="Web-{EB5CC437-941B-A2AB-FC60-10226A833DF1}" dt="2025-09-01T15:33:49.759" v="114" actId="14100"/>
        <pc:sldMkLst>
          <pc:docMk/>
          <pc:sldMk cId="1473162577" sldId="262"/>
        </pc:sldMkLst>
        <pc:spChg chg="mod">
          <ac:chgData name="Jessica Theisinger" userId="S::jtheisinger@foxboroughprimary.co.uk::d5ad3532-f25c-4049-bfd6-b41955b73dbf" providerId="AD" clId="Web-{EB5CC437-941B-A2AB-FC60-10226A833DF1}" dt="2025-09-01T15:33:49.759" v="114" actId="14100"/>
          <ac:spMkLst>
            <pc:docMk/>
            <pc:sldMk cId="1473162577" sldId="262"/>
            <ac:spMk id="5" creationId="{FC056A7E-DA1C-6389-0C21-D869948B1344}"/>
          </ac:spMkLst>
        </pc:spChg>
        <pc:picChg chg="mod">
          <ac:chgData name="Jessica Theisinger" userId="S::jtheisinger@foxboroughprimary.co.uk::d5ad3532-f25c-4049-bfd6-b41955b73dbf" providerId="AD" clId="Web-{EB5CC437-941B-A2AB-FC60-10226A833DF1}" dt="2025-09-01T15:33:47.071" v="113" actId="1076"/>
          <ac:picMkLst>
            <pc:docMk/>
            <pc:sldMk cId="1473162577" sldId="262"/>
            <ac:picMk id="3" creationId="{3B78F157-60D6-6970-A2A5-6472EEE6C45A}"/>
          </ac:picMkLst>
        </pc:picChg>
      </pc:sldChg>
      <pc:sldChg chg="modSp">
        <pc:chgData name="Jessica Theisinger" userId="S::jtheisinger@foxboroughprimary.co.uk::d5ad3532-f25c-4049-bfd6-b41955b73dbf" providerId="AD" clId="Web-{EB5CC437-941B-A2AB-FC60-10226A833DF1}" dt="2025-09-01T15:44:54.155" v="374" actId="20577"/>
        <pc:sldMkLst>
          <pc:docMk/>
          <pc:sldMk cId="1526978236" sldId="267"/>
        </pc:sldMkLst>
        <pc:spChg chg="mod">
          <ac:chgData name="Jessica Theisinger" userId="S::jtheisinger@foxboroughprimary.co.uk::d5ad3532-f25c-4049-bfd6-b41955b73dbf" providerId="AD" clId="Web-{EB5CC437-941B-A2AB-FC60-10226A833DF1}" dt="2025-09-01T15:44:54.155" v="374" actId="20577"/>
          <ac:spMkLst>
            <pc:docMk/>
            <pc:sldMk cId="1526978236" sldId="267"/>
            <ac:spMk id="3" creationId="{00000000-0000-0000-0000-000000000000}"/>
          </ac:spMkLst>
        </pc:spChg>
      </pc:sldChg>
      <pc:sldChg chg="modSp">
        <pc:chgData name="Jessica Theisinger" userId="S::jtheisinger@foxboroughprimary.co.uk::d5ad3532-f25c-4049-bfd6-b41955b73dbf" providerId="AD" clId="Web-{EB5CC437-941B-A2AB-FC60-10226A833DF1}" dt="2025-09-01T15:54:18.630" v="396" actId="20577"/>
        <pc:sldMkLst>
          <pc:docMk/>
          <pc:sldMk cId="2938238105" sldId="269"/>
        </pc:sldMkLst>
        <pc:spChg chg="mod">
          <ac:chgData name="Jessica Theisinger" userId="S::jtheisinger@foxboroughprimary.co.uk::d5ad3532-f25c-4049-bfd6-b41955b73dbf" providerId="AD" clId="Web-{EB5CC437-941B-A2AB-FC60-10226A833DF1}" dt="2025-09-01T15:54:18.630" v="396" actId="20577"/>
          <ac:spMkLst>
            <pc:docMk/>
            <pc:sldMk cId="2938238105" sldId="269"/>
            <ac:spMk id="2" creationId="{00000000-0000-0000-0000-000000000000}"/>
          </ac:spMkLst>
        </pc:spChg>
      </pc:sldChg>
      <pc:sldChg chg="modSp">
        <pc:chgData name="Jessica Theisinger" userId="S::jtheisinger@foxboroughprimary.co.uk::d5ad3532-f25c-4049-bfd6-b41955b73dbf" providerId="AD" clId="Web-{EB5CC437-941B-A2AB-FC60-10226A833DF1}" dt="2025-09-01T15:45:01.718" v="376" actId="20577"/>
        <pc:sldMkLst>
          <pc:docMk/>
          <pc:sldMk cId="1780065364" sldId="270"/>
        </pc:sldMkLst>
        <pc:spChg chg="mod">
          <ac:chgData name="Jessica Theisinger" userId="S::jtheisinger@foxboroughprimary.co.uk::d5ad3532-f25c-4049-bfd6-b41955b73dbf" providerId="AD" clId="Web-{EB5CC437-941B-A2AB-FC60-10226A833DF1}" dt="2025-09-01T15:45:01.718" v="376" actId="20577"/>
          <ac:spMkLst>
            <pc:docMk/>
            <pc:sldMk cId="1780065364" sldId="270"/>
            <ac:spMk id="3" creationId="{00000000-0000-0000-0000-000000000000}"/>
          </ac:spMkLst>
        </pc:spChg>
      </pc:sldChg>
      <pc:sldChg chg="modSp ord">
        <pc:chgData name="Jessica Theisinger" userId="S::jtheisinger@foxboroughprimary.co.uk::d5ad3532-f25c-4049-bfd6-b41955b73dbf" providerId="AD" clId="Web-{EB5CC437-941B-A2AB-FC60-10226A833DF1}" dt="2025-09-01T15:53:58.482" v="394"/>
        <pc:sldMkLst>
          <pc:docMk/>
          <pc:sldMk cId="2063695898" sldId="273"/>
        </pc:sldMkLst>
        <pc:spChg chg="mod">
          <ac:chgData name="Jessica Theisinger" userId="S::jtheisinger@foxboroughprimary.co.uk::d5ad3532-f25c-4049-bfd6-b41955b73dbf" providerId="AD" clId="Web-{EB5CC437-941B-A2AB-FC60-10226A833DF1}" dt="2025-09-01T15:52:56.206" v="387" actId="20577"/>
          <ac:spMkLst>
            <pc:docMk/>
            <pc:sldMk cId="2063695898" sldId="273"/>
            <ac:spMk id="2" creationId="{00000000-0000-0000-0000-000000000000}"/>
          </ac:spMkLst>
        </pc:spChg>
        <pc:spChg chg="mod">
          <ac:chgData name="Jessica Theisinger" userId="S::jtheisinger@foxboroughprimary.co.uk::d5ad3532-f25c-4049-bfd6-b41955b73dbf" providerId="AD" clId="Web-{EB5CC437-941B-A2AB-FC60-10226A833DF1}" dt="2025-09-01T15:52:52.519" v="380" actId="1076"/>
          <ac:spMkLst>
            <pc:docMk/>
            <pc:sldMk cId="2063695898" sldId="273"/>
            <ac:spMk id="6" creationId="{00000000-0000-0000-0000-000000000000}"/>
          </ac:spMkLst>
        </pc:spChg>
        <pc:picChg chg="mod">
          <ac:chgData name="Jessica Theisinger" userId="S::jtheisinger@foxboroughprimary.co.uk::d5ad3532-f25c-4049-bfd6-b41955b73dbf" providerId="AD" clId="Web-{EB5CC437-941B-A2AB-FC60-10226A833DF1}" dt="2025-09-01T15:52:57.831" v="388" actId="1076"/>
          <ac:picMkLst>
            <pc:docMk/>
            <pc:sldMk cId="2063695898" sldId="273"/>
            <ac:picMk id="1025" creationId="{00000000-0000-0000-0000-000000000000}"/>
          </ac:picMkLst>
        </pc:picChg>
      </pc:sldChg>
      <pc:sldChg chg="delSp modSp add replId">
        <pc:chgData name="Jessica Theisinger" userId="S::jtheisinger@foxboroughprimary.co.uk::d5ad3532-f25c-4049-bfd6-b41955b73dbf" providerId="AD" clId="Web-{EB5CC437-941B-A2AB-FC60-10226A833DF1}" dt="2025-09-01T15:40:02.569" v="339" actId="20577"/>
        <pc:sldMkLst>
          <pc:docMk/>
          <pc:sldMk cId="1596497523" sldId="278"/>
        </pc:sldMkLst>
        <pc:spChg chg="mod">
          <ac:chgData name="Jessica Theisinger" userId="S::jtheisinger@foxboroughprimary.co.uk::d5ad3532-f25c-4049-bfd6-b41955b73dbf" providerId="AD" clId="Web-{EB5CC437-941B-A2AB-FC60-10226A833DF1}" dt="2025-09-01T15:34:02.667" v="116" actId="20577"/>
          <ac:spMkLst>
            <pc:docMk/>
            <pc:sldMk cId="1596497523" sldId="278"/>
            <ac:spMk id="2" creationId="{E3FAB721-7CD7-EC08-7407-54326B33C0C4}"/>
          </ac:spMkLst>
        </pc:spChg>
        <pc:spChg chg="mod">
          <ac:chgData name="Jessica Theisinger" userId="S::jtheisinger@foxboroughprimary.co.uk::d5ad3532-f25c-4049-bfd6-b41955b73dbf" providerId="AD" clId="Web-{EB5CC437-941B-A2AB-FC60-10226A833DF1}" dt="2025-09-01T15:40:02.569" v="339" actId="20577"/>
          <ac:spMkLst>
            <pc:docMk/>
            <pc:sldMk cId="1596497523" sldId="278"/>
            <ac:spMk id="5" creationId="{5C6C5DF2-6E97-9368-C7DF-C7201E29FB4C}"/>
          </ac:spMkLst>
        </pc:spChg>
        <pc:picChg chg="del">
          <ac:chgData name="Jessica Theisinger" userId="S::jtheisinger@foxboroughprimary.co.uk::d5ad3532-f25c-4049-bfd6-b41955b73dbf" providerId="AD" clId="Web-{EB5CC437-941B-A2AB-FC60-10226A833DF1}" dt="2025-09-01T15:34:04.339" v="117"/>
          <ac:picMkLst>
            <pc:docMk/>
            <pc:sldMk cId="1596497523" sldId="278"/>
            <ac:picMk id="3" creationId="{0E650D35-92CE-5C7C-A31C-96F32C13F877}"/>
          </ac:picMkLst>
        </pc:picChg>
      </pc:sldChg>
      <pc:sldChg chg="addSp delSp modSp add replId">
        <pc:chgData name="Jessica Theisinger" userId="S::jtheisinger@foxboroughprimary.co.uk::d5ad3532-f25c-4049-bfd6-b41955b73dbf" providerId="AD" clId="Web-{EB5CC437-941B-A2AB-FC60-10226A833DF1}" dt="2025-09-01T16:08:34.223" v="621" actId="1076"/>
        <pc:sldMkLst>
          <pc:docMk/>
          <pc:sldMk cId="624219116" sldId="279"/>
        </pc:sldMkLst>
        <pc:spChg chg="mod">
          <ac:chgData name="Jessica Theisinger" userId="S::jtheisinger@foxboroughprimary.co.uk::d5ad3532-f25c-4049-bfd6-b41955b73dbf" providerId="AD" clId="Web-{EB5CC437-941B-A2AB-FC60-10226A833DF1}" dt="2025-09-01T15:53:28.159" v="390" actId="20577"/>
          <ac:spMkLst>
            <pc:docMk/>
            <pc:sldMk cId="624219116" sldId="279"/>
            <ac:spMk id="2" creationId="{AA2DEF74-5F73-A1B6-D449-7345664D139A}"/>
          </ac:spMkLst>
        </pc:spChg>
        <pc:spChg chg="del">
          <ac:chgData name="Jessica Theisinger" userId="S::jtheisinger@foxboroughprimary.co.uk::d5ad3532-f25c-4049-bfd6-b41955b73dbf" providerId="AD" clId="Web-{EB5CC437-941B-A2AB-FC60-10226A833DF1}" dt="2025-09-01T15:53:35.019" v="392"/>
          <ac:spMkLst>
            <pc:docMk/>
            <pc:sldMk cId="624219116" sldId="279"/>
            <ac:spMk id="6" creationId="{9BEBEBBA-D406-83BE-8681-B81820558BD0}"/>
          </ac:spMkLst>
        </pc:spChg>
        <pc:spChg chg="add mod">
          <ac:chgData name="Jessica Theisinger" userId="S::jtheisinger@foxboroughprimary.co.uk::d5ad3532-f25c-4049-bfd6-b41955b73dbf" providerId="AD" clId="Web-{EB5CC437-941B-A2AB-FC60-10226A833DF1}" dt="2025-09-01T15:58:29.184" v="573" actId="20577"/>
          <ac:spMkLst>
            <pc:docMk/>
            <pc:sldMk cId="624219116" sldId="279"/>
            <ac:spMk id="7" creationId="{1120F6E7-AAE6-65C4-E25A-FF3A38840792}"/>
          </ac:spMkLst>
        </pc:spChg>
        <pc:picChg chg="add mod">
          <ac:chgData name="Jessica Theisinger" userId="S::jtheisinger@foxboroughprimary.co.uk::d5ad3532-f25c-4049-bfd6-b41955b73dbf" providerId="AD" clId="Web-{EB5CC437-941B-A2AB-FC60-10226A833DF1}" dt="2025-09-01T16:08:34.223" v="621" actId="1076"/>
          <ac:picMkLst>
            <pc:docMk/>
            <pc:sldMk cId="624219116" sldId="279"/>
            <ac:picMk id="5" creationId="{558B59D4-857D-FA34-AF98-D15306DE8E18}"/>
          </ac:picMkLst>
        </pc:picChg>
        <pc:picChg chg="del mod">
          <ac:chgData name="Jessica Theisinger" userId="S::jtheisinger@foxboroughprimary.co.uk::d5ad3532-f25c-4049-bfd6-b41955b73dbf" providerId="AD" clId="Web-{EB5CC437-941B-A2AB-FC60-10226A833DF1}" dt="2025-09-01T16:08:32.020" v="620"/>
          <ac:picMkLst>
            <pc:docMk/>
            <pc:sldMk cId="624219116" sldId="279"/>
            <ac:picMk id="1025" creationId="{6EAB7C96-B05A-B5FB-DC14-F5EB1E366E21}"/>
          </ac:picMkLst>
        </pc:picChg>
      </pc:sldChg>
      <pc:sldChg chg="addSp delSp modSp add ord replId">
        <pc:chgData name="Jessica Theisinger" userId="S::jtheisinger@foxboroughprimary.co.uk::d5ad3532-f25c-4049-bfd6-b41955b73dbf" providerId="AD" clId="Web-{EB5CC437-941B-A2AB-FC60-10226A833DF1}" dt="2025-09-01T16:08:52.520" v="630" actId="1076"/>
        <pc:sldMkLst>
          <pc:docMk/>
          <pc:sldMk cId="4221788061" sldId="280"/>
        </pc:sldMkLst>
        <pc:spChg chg="mod">
          <ac:chgData name="Jessica Theisinger" userId="S::jtheisinger@foxboroughprimary.co.uk::d5ad3532-f25c-4049-bfd6-b41955b73dbf" providerId="AD" clId="Web-{EB5CC437-941B-A2AB-FC60-10226A833DF1}" dt="2025-09-01T16:08:52.520" v="630" actId="1076"/>
          <ac:spMkLst>
            <pc:docMk/>
            <pc:sldMk cId="4221788061" sldId="280"/>
            <ac:spMk id="2" creationId="{3C1F396C-E371-1570-EA22-8984B3F67EC7}"/>
          </ac:spMkLst>
        </pc:spChg>
        <pc:spChg chg="del">
          <ac:chgData name="Jessica Theisinger" userId="S::jtheisinger@foxboroughprimary.co.uk::d5ad3532-f25c-4049-bfd6-b41955b73dbf" providerId="AD" clId="Web-{EB5CC437-941B-A2AB-FC60-10226A833DF1}" dt="2025-09-01T15:58:43.700" v="575"/>
          <ac:spMkLst>
            <pc:docMk/>
            <pc:sldMk cId="4221788061" sldId="280"/>
            <ac:spMk id="7" creationId="{802C0231-6D4F-4D81-98EE-12B992CF5A0E}"/>
          </ac:spMkLst>
        </pc:spChg>
        <pc:picChg chg="add mod">
          <ac:chgData name="Jessica Theisinger" userId="S::jtheisinger@foxboroughprimary.co.uk::d5ad3532-f25c-4049-bfd6-b41955b73dbf" providerId="AD" clId="Web-{EB5CC437-941B-A2AB-FC60-10226A833DF1}" dt="2025-09-01T16:08:05.301" v="614" actId="1076"/>
          <ac:picMkLst>
            <pc:docMk/>
            <pc:sldMk cId="4221788061" sldId="280"/>
            <ac:picMk id="3" creationId="{E7EC0E01-71B5-2DD4-995F-7EF413BAC547}"/>
          </ac:picMkLst>
        </pc:picChg>
        <pc:picChg chg="del">
          <ac:chgData name="Jessica Theisinger" userId="S::jtheisinger@foxboroughprimary.co.uk::d5ad3532-f25c-4049-bfd6-b41955b73dbf" providerId="AD" clId="Web-{EB5CC437-941B-A2AB-FC60-10226A833DF1}" dt="2025-09-01T15:58:45.153" v="577"/>
          <ac:picMkLst>
            <pc:docMk/>
            <pc:sldMk cId="4221788061" sldId="280"/>
            <ac:picMk id="5" creationId="{D71BF443-4CFE-8E73-C41B-A938864E5588}"/>
          </ac:picMkLst>
        </pc:picChg>
        <pc:picChg chg="add mod">
          <ac:chgData name="Jessica Theisinger" userId="S::jtheisinger@foxboroughprimary.co.uk::d5ad3532-f25c-4049-bfd6-b41955b73dbf" providerId="AD" clId="Web-{EB5CC437-941B-A2AB-FC60-10226A833DF1}" dt="2025-09-01T16:08:08.644" v="616" actId="1076"/>
          <ac:picMkLst>
            <pc:docMk/>
            <pc:sldMk cId="4221788061" sldId="280"/>
            <ac:picMk id="6" creationId="{C61554D7-D6B2-A10B-5ECF-7AC546E00080}"/>
          </ac:picMkLst>
        </pc:picChg>
        <pc:picChg chg="add mod">
          <ac:chgData name="Jessica Theisinger" userId="S::jtheisinger@foxboroughprimary.co.uk::d5ad3532-f25c-4049-bfd6-b41955b73dbf" providerId="AD" clId="Web-{EB5CC437-941B-A2AB-FC60-10226A833DF1}" dt="2025-09-01T16:08:11.238" v="617" actId="1076"/>
          <ac:picMkLst>
            <pc:docMk/>
            <pc:sldMk cId="4221788061" sldId="280"/>
            <ac:picMk id="8" creationId="{86B219E7-E672-ED0B-BF4A-69E249450DE8}"/>
          </ac:picMkLst>
        </pc:picChg>
        <pc:picChg chg="add mod">
          <ac:chgData name="Jessica Theisinger" userId="S::jtheisinger@foxboroughprimary.co.uk::d5ad3532-f25c-4049-bfd6-b41955b73dbf" providerId="AD" clId="Web-{EB5CC437-941B-A2AB-FC60-10226A833DF1}" dt="2025-09-01T16:08:07.191" v="615" actId="1076"/>
          <ac:picMkLst>
            <pc:docMk/>
            <pc:sldMk cId="4221788061" sldId="280"/>
            <ac:picMk id="9" creationId="{A9FC8885-BF3C-0DBD-3FFD-ED9C3707D2BE}"/>
          </ac:picMkLst>
        </pc:picChg>
        <pc:picChg chg="del">
          <ac:chgData name="Jessica Theisinger" userId="S::jtheisinger@foxboroughprimary.co.uk::d5ad3532-f25c-4049-bfd6-b41955b73dbf" providerId="AD" clId="Web-{EB5CC437-941B-A2AB-FC60-10226A833DF1}" dt="2025-09-01T15:58:44.528" v="576"/>
          <ac:picMkLst>
            <pc:docMk/>
            <pc:sldMk cId="4221788061" sldId="280"/>
            <ac:picMk id="1025" creationId="{4F8239B9-EDD3-ED52-4DD0-613234420C0B}"/>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A9B74E5-2F85-41BE-9ACD-57BF93A2830E}" type="datetimeFigureOut">
              <a:rPr lang="en-GB" smtClean="0"/>
              <a:t>23/09/2025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327A36F-02CD-487D-BEBC-AE1DB4CD6455}" type="slidenum">
              <a:rPr lang="en-GB" smtClean="0"/>
              <a:t>‹#›</a:t>
            </a:fld>
            <a:endParaRPr lang="en-GB"/>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11346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A9B74E5-2F85-41BE-9ACD-57BF93A2830E}" type="datetimeFigureOut">
              <a:rPr lang="en-GB" smtClean="0"/>
              <a:t>23/09/2025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327A36F-02CD-487D-BEBC-AE1DB4CD6455}" type="slidenum">
              <a:rPr lang="en-GB" smtClean="0"/>
              <a:t>‹#›</a:t>
            </a:fld>
            <a:endParaRPr lang="en-GB"/>
          </a:p>
        </p:txBody>
      </p:sp>
    </p:spTree>
    <p:extLst>
      <p:ext uri="{BB962C8B-B14F-4D97-AF65-F5344CB8AC3E}">
        <p14:creationId xmlns:p14="http://schemas.microsoft.com/office/powerpoint/2010/main" val="26838878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A9B74E5-2F85-41BE-9ACD-57BF93A2830E}" type="datetimeFigureOut">
              <a:rPr lang="en-GB" smtClean="0"/>
              <a:t>23/09/2025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327A36F-02CD-487D-BEBC-AE1DB4CD6455}" type="slidenum">
              <a:rPr lang="en-GB" smtClean="0"/>
              <a:t>‹#›</a:t>
            </a:fld>
            <a:endParaRPr lang="en-GB"/>
          </a:p>
        </p:txBody>
      </p:sp>
    </p:spTree>
    <p:extLst>
      <p:ext uri="{BB962C8B-B14F-4D97-AF65-F5344CB8AC3E}">
        <p14:creationId xmlns:p14="http://schemas.microsoft.com/office/powerpoint/2010/main" val="18560826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A9B74E5-2F85-41BE-9ACD-57BF93A2830E}" type="datetimeFigureOut">
              <a:rPr lang="en-GB" smtClean="0"/>
              <a:t>23/09/2025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327A36F-02CD-487D-BEBC-AE1DB4CD6455}" type="slidenum">
              <a:rPr lang="en-GB" smtClean="0"/>
              <a:t>‹#›</a:t>
            </a:fld>
            <a:endParaRPr lang="en-GB"/>
          </a:p>
        </p:txBody>
      </p:sp>
    </p:spTree>
    <p:extLst>
      <p:ext uri="{BB962C8B-B14F-4D97-AF65-F5344CB8AC3E}">
        <p14:creationId xmlns:p14="http://schemas.microsoft.com/office/powerpoint/2010/main" val="9950036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A9B74E5-2F85-41BE-9ACD-57BF93A2830E}" type="datetimeFigureOut">
              <a:rPr lang="en-GB" smtClean="0"/>
              <a:t>23/09/2025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327A36F-02CD-487D-BEBC-AE1DB4CD6455}" type="slidenum">
              <a:rPr lang="en-GB" smtClean="0"/>
              <a:t>‹#›</a:t>
            </a:fld>
            <a:endParaRPr lang="en-GB"/>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356200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A9B74E5-2F85-41BE-9ACD-57BF93A2830E}" type="datetimeFigureOut">
              <a:rPr lang="en-GB" smtClean="0"/>
              <a:t>23/09/2025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327A36F-02CD-487D-BEBC-AE1DB4CD6455}" type="slidenum">
              <a:rPr lang="en-GB" smtClean="0"/>
              <a:t>‹#›</a:t>
            </a:fld>
            <a:endParaRPr lang="en-GB"/>
          </a:p>
        </p:txBody>
      </p:sp>
    </p:spTree>
    <p:extLst>
      <p:ext uri="{BB962C8B-B14F-4D97-AF65-F5344CB8AC3E}">
        <p14:creationId xmlns:p14="http://schemas.microsoft.com/office/powerpoint/2010/main" val="31863464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A9B74E5-2F85-41BE-9ACD-57BF93A2830E}" type="datetimeFigureOut">
              <a:rPr lang="en-GB" smtClean="0"/>
              <a:t>23/09/2025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327A36F-02CD-487D-BEBC-AE1DB4CD6455}" type="slidenum">
              <a:rPr lang="en-GB" smtClean="0"/>
              <a:t>‹#›</a:t>
            </a:fld>
            <a:endParaRPr lang="en-GB"/>
          </a:p>
        </p:txBody>
      </p:sp>
    </p:spTree>
    <p:extLst>
      <p:ext uri="{BB962C8B-B14F-4D97-AF65-F5344CB8AC3E}">
        <p14:creationId xmlns:p14="http://schemas.microsoft.com/office/powerpoint/2010/main" val="6860675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A9B74E5-2F85-41BE-9ACD-57BF93A2830E}" type="datetimeFigureOut">
              <a:rPr lang="en-GB" smtClean="0"/>
              <a:t>23/09/2025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327A36F-02CD-487D-BEBC-AE1DB4CD6455}" type="slidenum">
              <a:rPr lang="en-GB" smtClean="0"/>
              <a:t>‹#›</a:t>
            </a:fld>
            <a:endParaRPr lang="en-GB"/>
          </a:p>
        </p:txBody>
      </p:sp>
    </p:spTree>
    <p:extLst>
      <p:ext uri="{BB962C8B-B14F-4D97-AF65-F5344CB8AC3E}">
        <p14:creationId xmlns:p14="http://schemas.microsoft.com/office/powerpoint/2010/main" val="18802247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1A9B74E5-2F85-41BE-9ACD-57BF93A2830E}" type="datetimeFigureOut">
              <a:rPr lang="en-GB" smtClean="0"/>
              <a:t>23/09/2025</a:t>
            </a:fld>
            <a:endParaRPr lang="en-GB"/>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GB"/>
          </a:p>
        </p:txBody>
      </p:sp>
      <p:sp>
        <p:nvSpPr>
          <p:cNvPr id="9" name="Slide Number Placeholder 8"/>
          <p:cNvSpPr>
            <a:spLocks noGrp="1"/>
          </p:cNvSpPr>
          <p:nvPr>
            <p:ph type="sldNum" sz="quarter" idx="12"/>
          </p:nvPr>
        </p:nvSpPr>
        <p:spPr/>
        <p:txBody>
          <a:bodyPr/>
          <a:lstStyle/>
          <a:p>
            <a:fld id="{9327A36F-02CD-487D-BEBC-AE1DB4CD6455}" type="slidenum">
              <a:rPr lang="en-GB" smtClean="0"/>
              <a:t>‹#›</a:t>
            </a:fld>
            <a:endParaRPr lang="en-GB"/>
          </a:p>
        </p:txBody>
      </p:sp>
    </p:spTree>
    <p:extLst>
      <p:ext uri="{BB962C8B-B14F-4D97-AF65-F5344CB8AC3E}">
        <p14:creationId xmlns:p14="http://schemas.microsoft.com/office/powerpoint/2010/main" val="42903818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1A9B74E5-2F85-41BE-9ACD-57BF93A2830E}" type="datetimeFigureOut">
              <a:rPr lang="en-GB" smtClean="0"/>
              <a:t>23/09/2025</a:t>
            </a:fld>
            <a:endParaRPr lang="en-GB"/>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GB"/>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9327A36F-02CD-487D-BEBC-AE1DB4CD6455}" type="slidenum">
              <a:rPr lang="en-GB" smtClean="0"/>
              <a:t>‹#›</a:t>
            </a:fld>
            <a:endParaRPr lang="en-GB"/>
          </a:p>
        </p:txBody>
      </p:sp>
    </p:spTree>
    <p:extLst>
      <p:ext uri="{BB962C8B-B14F-4D97-AF65-F5344CB8AC3E}">
        <p14:creationId xmlns:p14="http://schemas.microsoft.com/office/powerpoint/2010/main" val="37392768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1A9B74E5-2F85-41BE-9ACD-57BF93A2830E}" type="datetimeFigureOut">
              <a:rPr lang="en-GB" smtClean="0"/>
              <a:t>23/09/2025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327A36F-02CD-487D-BEBC-AE1DB4CD6455}" type="slidenum">
              <a:rPr lang="en-GB" smtClean="0"/>
              <a:t>‹#›</a:t>
            </a:fld>
            <a:endParaRPr lang="en-GB"/>
          </a:p>
        </p:txBody>
      </p:sp>
    </p:spTree>
    <p:extLst>
      <p:ext uri="{BB962C8B-B14F-4D97-AF65-F5344CB8AC3E}">
        <p14:creationId xmlns:p14="http://schemas.microsoft.com/office/powerpoint/2010/main" val="4431198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1A9B74E5-2F85-41BE-9ACD-57BF93A2830E}" type="datetimeFigureOut">
              <a:rPr lang="en-GB" smtClean="0"/>
              <a:t>23/09/2025</a:t>
            </a:fld>
            <a:endParaRPr lang="en-GB"/>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GB"/>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9327A36F-02CD-487D-BEBC-AE1DB4CD6455}" type="slidenum">
              <a:rPr lang="en-GB" smtClean="0"/>
              <a:t>‹#›</a:t>
            </a:fld>
            <a:endParaRPr lang="en-GB"/>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625042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cid:image004.png@01D56318.267F0080" TargetMode="Externa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mailto:advice@foxboroughprimary.co.uk"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GB" sz="5400" dirty="0"/>
              <a:t>Welcome to Year 3 Robin’s </a:t>
            </a:r>
            <a:br>
              <a:rPr lang="en-GB" sz="5400" dirty="0"/>
            </a:br>
            <a:r>
              <a:rPr lang="en-GB" sz="5400" dirty="0"/>
              <a:t>‘Meet the Teacher’</a:t>
            </a:r>
          </a:p>
        </p:txBody>
      </p:sp>
      <p:sp>
        <p:nvSpPr>
          <p:cNvPr id="3" name="Subtitle 2"/>
          <p:cNvSpPr>
            <a:spLocks noGrp="1"/>
          </p:cNvSpPr>
          <p:nvPr>
            <p:ph type="subTitle" idx="1"/>
          </p:nvPr>
        </p:nvSpPr>
        <p:spPr/>
        <p:txBody>
          <a:bodyPr/>
          <a:lstStyle/>
          <a:p>
            <a:endParaRPr lang="en-GB"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01248" y="4120642"/>
            <a:ext cx="2042304" cy="2046894"/>
          </a:xfrm>
          <a:prstGeom prst="rect">
            <a:avLst/>
          </a:prstGeom>
        </p:spPr>
      </p:pic>
    </p:spTree>
    <p:extLst>
      <p:ext uri="{BB962C8B-B14F-4D97-AF65-F5344CB8AC3E}">
        <p14:creationId xmlns:p14="http://schemas.microsoft.com/office/powerpoint/2010/main" val="41269546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2DC133-F951-EEF6-C239-C6EF07416FBA}"/>
              </a:ext>
            </a:extLst>
          </p:cNvPr>
          <p:cNvSpPr>
            <a:spLocks noGrp="1"/>
          </p:cNvSpPr>
          <p:nvPr>
            <p:ph type="title"/>
          </p:nvPr>
        </p:nvSpPr>
        <p:spPr/>
        <p:txBody>
          <a:bodyPr/>
          <a:lstStyle/>
          <a:p>
            <a:r>
              <a:rPr lang="en-GB" dirty="0">
                <a:cs typeface="Calibri Light"/>
              </a:rPr>
              <a:t>Our year group opportunity is...</a:t>
            </a:r>
            <a:endParaRPr lang="en-GB" dirty="0"/>
          </a:p>
        </p:txBody>
      </p:sp>
      <p:pic>
        <p:nvPicPr>
          <p:cNvPr id="6" name="Content Placeholder 5">
            <a:extLst>
              <a:ext uri="{FF2B5EF4-FFF2-40B4-BE49-F238E27FC236}">
                <a16:creationId xmlns:a16="http://schemas.microsoft.com/office/drawing/2014/main" id="{3AB9A27F-AC45-444A-A0B0-1CC6C034EFE8}"/>
              </a:ext>
            </a:extLst>
          </p:cNvPr>
          <p:cNvPicPr>
            <a:picLocks noGrp="1" noChangeAspect="1"/>
          </p:cNvPicPr>
          <p:nvPr>
            <p:ph idx="1"/>
          </p:nvPr>
        </p:nvPicPr>
        <p:blipFill>
          <a:blip r:embed="rId2"/>
          <a:stretch>
            <a:fillRect/>
          </a:stretch>
        </p:blipFill>
        <p:spPr>
          <a:xfrm>
            <a:off x="4468235" y="1846263"/>
            <a:ext cx="3315856" cy="4022725"/>
          </a:xfrm>
        </p:spPr>
      </p:pic>
      <p:pic>
        <p:nvPicPr>
          <p:cNvPr id="5" name="Picture 4" descr="A cartoon fox in a circle&#10;&#10;Description automatically generated">
            <a:extLst>
              <a:ext uri="{FF2B5EF4-FFF2-40B4-BE49-F238E27FC236}">
                <a16:creationId xmlns:a16="http://schemas.microsoft.com/office/drawing/2014/main" id="{620DBC0D-03C6-D3FD-4048-11E9B571C3C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spTree>
    <p:extLst>
      <p:ext uri="{BB962C8B-B14F-4D97-AF65-F5344CB8AC3E}">
        <p14:creationId xmlns:p14="http://schemas.microsoft.com/office/powerpoint/2010/main" val="19109940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02B502-72DF-C961-54BC-7659A3A166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2DEF74-5F73-A1B6-D449-7345664D139A}"/>
              </a:ext>
            </a:extLst>
          </p:cNvPr>
          <p:cNvSpPr>
            <a:spLocks noGrp="1"/>
          </p:cNvSpPr>
          <p:nvPr>
            <p:ph type="title"/>
          </p:nvPr>
        </p:nvSpPr>
        <p:spPr/>
        <p:txBody>
          <a:bodyPr/>
          <a:lstStyle/>
          <a:p>
            <a:r>
              <a:rPr lang="en-GB" dirty="0"/>
              <a:t>Behaviour - ROCK points</a:t>
            </a:r>
          </a:p>
        </p:txBody>
      </p:sp>
      <p:pic>
        <p:nvPicPr>
          <p:cNvPr id="4" name="Picture 3">
            <a:extLst>
              <a:ext uri="{FF2B5EF4-FFF2-40B4-BE49-F238E27FC236}">
                <a16:creationId xmlns:a16="http://schemas.microsoft.com/office/drawing/2014/main" id="{46058D2C-98A5-3B65-5C31-CFEC415186C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pic>
        <p:nvPicPr>
          <p:cNvPr id="5" name="Picture 4">
            <a:extLst>
              <a:ext uri="{FF2B5EF4-FFF2-40B4-BE49-F238E27FC236}">
                <a16:creationId xmlns:a16="http://schemas.microsoft.com/office/drawing/2014/main" id="{558B59D4-857D-FA34-AF98-D15306DE8E18}"/>
              </a:ext>
            </a:extLst>
          </p:cNvPr>
          <p:cNvPicPr>
            <a:picLocks noChangeAspect="1"/>
          </p:cNvPicPr>
          <p:nvPr/>
        </p:nvPicPr>
        <p:blipFill>
          <a:blip r:embed="rId3"/>
          <a:stretch>
            <a:fillRect/>
          </a:stretch>
        </p:blipFill>
        <p:spPr>
          <a:xfrm>
            <a:off x="9942549" y="1911339"/>
            <a:ext cx="1886257" cy="4706350"/>
          </a:xfrm>
          <a:prstGeom prst="rect">
            <a:avLst/>
          </a:prstGeom>
        </p:spPr>
      </p:pic>
      <p:sp>
        <p:nvSpPr>
          <p:cNvPr id="7" name="TextBox 6">
            <a:extLst>
              <a:ext uri="{FF2B5EF4-FFF2-40B4-BE49-F238E27FC236}">
                <a16:creationId xmlns:a16="http://schemas.microsoft.com/office/drawing/2014/main" id="{1120F6E7-AAE6-65C4-E25A-FF3A38840792}"/>
              </a:ext>
            </a:extLst>
          </p:cNvPr>
          <p:cNvSpPr txBox="1"/>
          <p:nvPr/>
        </p:nvSpPr>
        <p:spPr>
          <a:xfrm>
            <a:off x="995680" y="2336800"/>
            <a:ext cx="8544560" cy="35394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800" dirty="0">
                <a:ea typeface="Calibri"/>
                <a:cs typeface="Calibri"/>
              </a:rPr>
              <a:t>This year we will be introducing ROCK reward points for their House teams.</a:t>
            </a:r>
            <a:endParaRPr lang="en-US" sz="2800" dirty="0">
              <a:ea typeface="Calibri"/>
              <a:cs typeface="Calibri"/>
            </a:endParaRPr>
          </a:p>
          <a:p>
            <a:endParaRPr lang="en-GB" sz="2800" dirty="0">
              <a:ea typeface="Calibri"/>
              <a:cs typeface="Calibri"/>
            </a:endParaRPr>
          </a:p>
          <a:p>
            <a:r>
              <a:rPr lang="en-GB" sz="2800" dirty="0">
                <a:ea typeface="Calibri"/>
                <a:cs typeface="Calibri"/>
              </a:rPr>
              <a:t>Children can earn ROCK points for demonstrating each of the 4 values. </a:t>
            </a:r>
          </a:p>
          <a:p>
            <a:endParaRPr lang="en-GB" sz="2800" dirty="0">
              <a:ea typeface="Calibri"/>
              <a:cs typeface="Calibri"/>
            </a:endParaRPr>
          </a:p>
          <a:p>
            <a:r>
              <a:rPr lang="en-GB" sz="2800" dirty="0">
                <a:ea typeface="Calibri"/>
                <a:cs typeface="Calibri"/>
              </a:rPr>
              <a:t>Can you earn each of your badges and become a </a:t>
            </a:r>
            <a:r>
              <a:rPr lang="en-GB" sz="2800" err="1">
                <a:ea typeface="Calibri"/>
                <a:cs typeface="Calibri"/>
              </a:rPr>
              <a:t>ROCKstar</a:t>
            </a:r>
            <a:r>
              <a:rPr lang="en-GB" sz="2800" dirty="0">
                <a:ea typeface="Calibri"/>
                <a:cs typeface="Calibri"/>
              </a:rPr>
              <a:t> before the end of the year?!</a:t>
            </a:r>
          </a:p>
        </p:txBody>
      </p:sp>
    </p:spTree>
    <p:extLst>
      <p:ext uri="{BB962C8B-B14F-4D97-AF65-F5344CB8AC3E}">
        <p14:creationId xmlns:p14="http://schemas.microsoft.com/office/powerpoint/2010/main" val="6242191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456CF1-6D8E-869F-768F-EACD43D198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1F396C-E371-1570-EA22-8984B3F67EC7}"/>
              </a:ext>
            </a:extLst>
          </p:cNvPr>
          <p:cNvSpPr>
            <a:spLocks noGrp="1"/>
          </p:cNvSpPr>
          <p:nvPr>
            <p:ph type="title"/>
          </p:nvPr>
        </p:nvSpPr>
        <p:spPr>
          <a:xfrm>
            <a:off x="697695" y="286603"/>
            <a:ext cx="10058400" cy="1450757"/>
          </a:xfrm>
        </p:spPr>
        <p:txBody>
          <a:bodyPr/>
          <a:lstStyle/>
          <a:p>
            <a:r>
              <a:rPr lang="en-GB" dirty="0"/>
              <a:t>Behaviour - ROCK points for your team</a:t>
            </a:r>
          </a:p>
        </p:txBody>
      </p:sp>
      <p:pic>
        <p:nvPicPr>
          <p:cNvPr id="4" name="Picture 3">
            <a:extLst>
              <a:ext uri="{FF2B5EF4-FFF2-40B4-BE49-F238E27FC236}">
                <a16:creationId xmlns:a16="http://schemas.microsoft.com/office/drawing/2014/main" id="{6DE9414E-D8CD-D882-8FE0-B865B6BAE83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pic>
        <p:nvPicPr>
          <p:cNvPr id="3" name="Picture 2" descr="A red circle with a mountain and text&#10;&#10;AI-generated content may be incorrect.">
            <a:extLst>
              <a:ext uri="{FF2B5EF4-FFF2-40B4-BE49-F238E27FC236}">
                <a16:creationId xmlns:a16="http://schemas.microsoft.com/office/drawing/2014/main" id="{E7EC0E01-71B5-2DD4-995F-7EF413BAC547}"/>
              </a:ext>
            </a:extLst>
          </p:cNvPr>
          <p:cNvPicPr>
            <a:picLocks noChangeAspect="1"/>
          </p:cNvPicPr>
          <p:nvPr/>
        </p:nvPicPr>
        <p:blipFill>
          <a:blip r:embed="rId3"/>
          <a:stretch>
            <a:fillRect/>
          </a:stretch>
        </p:blipFill>
        <p:spPr>
          <a:xfrm>
            <a:off x="288074" y="2397512"/>
            <a:ext cx="2759929" cy="2741343"/>
          </a:xfrm>
          <a:prstGeom prst="rect">
            <a:avLst/>
          </a:prstGeom>
        </p:spPr>
      </p:pic>
      <p:pic>
        <p:nvPicPr>
          <p:cNvPr id="6" name="Picture 5" descr="A yellow circle with a cartoon fox and a mountain&#10;&#10;AI-generated content may be incorrect.">
            <a:extLst>
              <a:ext uri="{FF2B5EF4-FFF2-40B4-BE49-F238E27FC236}">
                <a16:creationId xmlns:a16="http://schemas.microsoft.com/office/drawing/2014/main" id="{C61554D7-D6B2-A10B-5ECF-7AC546E00080}"/>
              </a:ext>
            </a:extLst>
          </p:cNvPr>
          <p:cNvPicPr>
            <a:picLocks noChangeAspect="1"/>
          </p:cNvPicPr>
          <p:nvPr/>
        </p:nvPicPr>
        <p:blipFill>
          <a:blip r:embed="rId4"/>
          <a:stretch>
            <a:fillRect/>
          </a:stretch>
        </p:blipFill>
        <p:spPr>
          <a:xfrm>
            <a:off x="3257085" y="2411452"/>
            <a:ext cx="2685585" cy="2732048"/>
          </a:xfrm>
          <a:prstGeom prst="rect">
            <a:avLst/>
          </a:prstGeom>
        </p:spPr>
      </p:pic>
      <p:pic>
        <p:nvPicPr>
          <p:cNvPr id="8" name="Picture 7" descr="A green circle with a mountain and fox&#10;&#10;AI-generated content may be incorrect.">
            <a:extLst>
              <a:ext uri="{FF2B5EF4-FFF2-40B4-BE49-F238E27FC236}">
                <a16:creationId xmlns:a16="http://schemas.microsoft.com/office/drawing/2014/main" id="{86B219E7-E672-ED0B-BF4A-69E249450DE8}"/>
              </a:ext>
            </a:extLst>
          </p:cNvPr>
          <p:cNvPicPr>
            <a:picLocks noChangeAspect="1"/>
          </p:cNvPicPr>
          <p:nvPr/>
        </p:nvPicPr>
        <p:blipFill>
          <a:blip r:embed="rId5"/>
          <a:stretch>
            <a:fillRect/>
          </a:stretch>
        </p:blipFill>
        <p:spPr>
          <a:xfrm>
            <a:off x="6216806" y="2397512"/>
            <a:ext cx="2704173" cy="2732050"/>
          </a:xfrm>
          <a:prstGeom prst="rect">
            <a:avLst/>
          </a:prstGeom>
        </p:spPr>
      </p:pic>
      <p:pic>
        <p:nvPicPr>
          <p:cNvPr id="9" name="Picture 8" descr="A blue circle with a mountain and text&#10;&#10;AI-generated content may be incorrect.">
            <a:extLst>
              <a:ext uri="{FF2B5EF4-FFF2-40B4-BE49-F238E27FC236}">
                <a16:creationId xmlns:a16="http://schemas.microsoft.com/office/drawing/2014/main" id="{A9FC8885-BF3C-0DBD-3FFD-ED9C3707D2BE}"/>
              </a:ext>
            </a:extLst>
          </p:cNvPr>
          <p:cNvPicPr>
            <a:picLocks noChangeAspect="1"/>
          </p:cNvPicPr>
          <p:nvPr/>
        </p:nvPicPr>
        <p:blipFill>
          <a:blip r:embed="rId6"/>
          <a:stretch>
            <a:fillRect/>
          </a:stretch>
        </p:blipFill>
        <p:spPr>
          <a:xfrm>
            <a:off x="9120769" y="2420741"/>
            <a:ext cx="2750635" cy="2741343"/>
          </a:xfrm>
          <a:prstGeom prst="rect">
            <a:avLst/>
          </a:prstGeom>
        </p:spPr>
      </p:pic>
    </p:spTree>
    <p:extLst>
      <p:ext uri="{BB962C8B-B14F-4D97-AF65-F5344CB8AC3E}">
        <p14:creationId xmlns:p14="http://schemas.microsoft.com/office/powerpoint/2010/main" val="42217880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Behaviour - responses</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pic>
        <p:nvPicPr>
          <p:cNvPr id="1025" name="Diagram 2" descr="cid:image004.png@01D56318.267F0080"/>
          <p:cNvPicPr>
            <a:picLocks noChangeAspect="1" noChangeArrowheads="1"/>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4496213" y="2278213"/>
            <a:ext cx="3619369" cy="166974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3"/>
          <p:cNvSpPr>
            <a:spLocks noChangeArrowheads="1"/>
          </p:cNvSpPr>
          <p:nvPr/>
        </p:nvSpPr>
        <p:spPr bwMode="auto">
          <a:xfrm>
            <a:off x="921864" y="4495113"/>
            <a:ext cx="10409231"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en-GB" altLang="en-US" dirty="0">
                <a:latin typeface="Arial"/>
                <a:ea typeface="Calibri"/>
                <a:cs typeface="Arial"/>
              </a:rPr>
              <a:t>O</a:t>
            </a:r>
            <a:r>
              <a:rPr kumimoji="0" lang="en-GB" altLang="en-US" b="0" i="0" u="none" strike="noStrike" cap="none" normalizeH="0" baseline="0" dirty="0">
                <a:ln>
                  <a:noFill/>
                </a:ln>
                <a:effectLst/>
                <a:latin typeface="Arial"/>
                <a:ea typeface="Calibri"/>
                <a:cs typeface="Arial"/>
              </a:rPr>
              <a:t>n the rare occasion it is necessary, a Response 1, 2 or 3</a:t>
            </a:r>
            <a:r>
              <a:rPr lang="en-GB" altLang="en-US" dirty="0">
                <a:latin typeface="Arial"/>
                <a:ea typeface="Calibri"/>
                <a:cs typeface="Arial"/>
              </a:rPr>
              <a:t> by be used as point for children to reflect </a:t>
            </a:r>
            <a:r>
              <a:rPr lang="en-GB" altLang="en-US">
                <a:latin typeface="Arial"/>
                <a:ea typeface="Calibri"/>
                <a:cs typeface="Arial"/>
              </a:rPr>
              <a:t>on their behaviour and to discuss their behaviour with an adult. </a:t>
            </a:r>
            <a:endParaRPr lang="en-US">
              <a:latin typeface="Arial"/>
              <a:ea typeface="Calibri"/>
              <a:cs typeface="Arial"/>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effectLst/>
                <a:latin typeface="Arial"/>
                <a:ea typeface="Calibri"/>
                <a:cs typeface="Arial"/>
              </a:rPr>
              <a:t>We have high expectations of our children and responses will be only be issued after a number of reminders have been given and children have had the opportunity to ‘repair’ the situation.</a:t>
            </a:r>
            <a:endParaRPr kumimoji="0" lang="en-GB" altLang="en-US" sz="3200" b="0" i="0" u="none" strike="noStrike" cap="none" normalizeH="0" baseline="0" dirty="0">
              <a:ln>
                <a:noFill/>
              </a:ln>
              <a:effectLst/>
              <a:latin typeface="Arial"/>
              <a:ea typeface="Calibri"/>
              <a:cs typeface="Arial"/>
            </a:endParaRPr>
          </a:p>
        </p:txBody>
      </p:sp>
    </p:spTree>
    <p:extLst>
      <p:ext uri="{BB962C8B-B14F-4D97-AF65-F5344CB8AC3E}">
        <p14:creationId xmlns:p14="http://schemas.microsoft.com/office/powerpoint/2010/main" val="20636958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326917"/>
            <a:ext cx="10058400" cy="1450757"/>
          </a:xfrm>
        </p:spPr>
        <p:txBody>
          <a:bodyPr/>
          <a:lstStyle/>
          <a:p>
            <a:r>
              <a:rPr lang="en-GB" dirty="0"/>
              <a:t>Behaviour - responses</a:t>
            </a:r>
          </a:p>
        </p:txBody>
      </p:sp>
      <p:sp>
        <p:nvSpPr>
          <p:cNvPr id="3" name="Content Placeholder 2"/>
          <p:cNvSpPr>
            <a:spLocks noGrp="1"/>
          </p:cNvSpPr>
          <p:nvPr>
            <p:ph idx="1"/>
          </p:nvPr>
        </p:nvSpPr>
        <p:spPr/>
        <p:txBody>
          <a:bodyPr vert="horz" lIns="0" tIns="45720" rIns="0" bIns="45720" rtlCol="0" anchor="t">
            <a:normAutofit/>
          </a:bodyPr>
          <a:lstStyle/>
          <a:p>
            <a:r>
              <a:rPr lang="en-GB" dirty="0"/>
              <a:t>If a response needs to be issued they will follow this format:</a:t>
            </a:r>
          </a:p>
          <a:p>
            <a:endParaRPr lang="en-GB" dirty="0"/>
          </a:p>
          <a:p>
            <a:r>
              <a:rPr lang="en-GB" b="1" dirty="0"/>
              <a:t>Response  1</a:t>
            </a:r>
            <a:r>
              <a:rPr lang="en-GB" dirty="0"/>
              <a:t> – Verbal warning</a:t>
            </a:r>
            <a:endParaRPr lang="en-GB" dirty="0">
              <a:ea typeface="Calibri"/>
              <a:cs typeface="Calibri"/>
            </a:endParaRPr>
          </a:p>
          <a:p>
            <a:r>
              <a:rPr lang="en-GB" b="1" dirty="0"/>
              <a:t>Response  2</a:t>
            </a:r>
            <a:r>
              <a:rPr lang="en-GB" dirty="0"/>
              <a:t> – Class-based consequence</a:t>
            </a:r>
            <a:endParaRPr lang="en-GB" dirty="0">
              <a:ea typeface="Calibri"/>
              <a:cs typeface="Calibri"/>
            </a:endParaRPr>
          </a:p>
          <a:p>
            <a:r>
              <a:rPr lang="en-GB" b="1" dirty="0"/>
              <a:t>Response  3</a:t>
            </a:r>
            <a:r>
              <a:rPr lang="en-GB" dirty="0"/>
              <a:t> – Further support such as another member of staff to come into class or the child visits another member of staff (10 mins max). </a:t>
            </a:r>
            <a:endParaRPr lang="en-GB" dirty="0">
              <a:ea typeface="Calibri"/>
              <a:cs typeface="Calibri"/>
            </a:endParaRPr>
          </a:p>
          <a:p>
            <a:r>
              <a:rPr lang="en-GB" dirty="0"/>
              <a:t>You will receive a text if your child is issued with a response and any child issued a Response 3 will require you to have meeting with the class teacher to plan how we can together support your children in making the right choices going forward. </a:t>
            </a:r>
          </a:p>
          <a:p>
            <a:endParaRPr lang="en-GB" dirty="0"/>
          </a:p>
          <a:p>
            <a:pPr marL="0" indent="0">
              <a:buNone/>
            </a:pPr>
            <a:endParaRPr lang="en-GB" dirty="0">
              <a:cs typeface="Calibri" panose="020F0502020204030204"/>
            </a:endParaRPr>
          </a:p>
        </p:txBody>
      </p:sp>
      <p:pic>
        <p:nvPicPr>
          <p:cNvPr id="5" name="Picture 4" descr="A cartoon fox in a circle&#10;&#10;Description automatically generated">
            <a:extLst>
              <a:ext uri="{FF2B5EF4-FFF2-40B4-BE49-F238E27FC236}">
                <a16:creationId xmlns:a16="http://schemas.microsoft.com/office/drawing/2014/main" id="{DA3CD25E-C3D2-D17E-736E-E65A9D26CBF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spTree>
    <p:extLst>
      <p:ext uri="{BB962C8B-B14F-4D97-AF65-F5344CB8AC3E}">
        <p14:creationId xmlns:p14="http://schemas.microsoft.com/office/powerpoint/2010/main" val="29382381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E4490D0-3672-446A-AC12-B4830333BD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a:extLst>
              <a:ext uri="{FF2B5EF4-FFF2-40B4-BE49-F238E27FC236}">
                <a16:creationId xmlns:a16="http://schemas.microsoft.com/office/drawing/2014/main" id="{39CB82C2-DF65-4EC1-8280-F201D50F5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3" name="Straight Connector 12">
            <a:extLst>
              <a:ext uri="{FF2B5EF4-FFF2-40B4-BE49-F238E27FC236}">
                <a16:creationId xmlns:a16="http://schemas.microsoft.com/office/drawing/2014/main" id="{7E1D4427-852B-4B37-8E76-0E9F1810BA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5" name="Rectangle 14">
            <a:extLst>
              <a:ext uri="{FF2B5EF4-FFF2-40B4-BE49-F238E27FC236}">
                <a16:creationId xmlns:a16="http://schemas.microsoft.com/office/drawing/2014/main" id="{FA4CD5CB-D209-4D70-8CA4-629731C592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7AE29AB-9D05-A5A6-3488-BFC3DA2255AF}"/>
              </a:ext>
            </a:extLst>
          </p:cNvPr>
          <p:cNvSpPr>
            <a:spLocks noGrp="1"/>
          </p:cNvSpPr>
          <p:nvPr>
            <p:ph type="title"/>
          </p:nvPr>
        </p:nvSpPr>
        <p:spPr>
          <a:xfrm>
            <a:off x="8141110" y="639097"/>
            <a:ext cx="3401961" cy="3686015"/>
          </a:xfrm>
        </p:spPr>
        <p:txBody>
          <a:bodyPr vert="horz" lIns="91440" tIns="45720" rIns="91440" bIns="45720" rtlCol="0" anchor="b">
            <a:normAutofit/>
          </a:bodyPr>
          <a:lstStyle/>
          <a:p>
            <a:r>
              <a:rPr lang="en-US" sz="6100">
                <a:solidFill>
                  <a:schemeClr val="tx1">
                    <a:lumMod val="85000"/>
                    <a:lumOff val="15000"/>
                  </a:schemeClr>
                </a:solidFill>
              </a:rPr>
              <a:t>Zones of regulation toolkits</a:t>
            </a:r>
          </a:p>
        </p:txBody>
      </p:sp>
      <p:sp>
        <p:nvSpPr>
          <p:cNvPr id="3" name="Content Placeholder 2">
            <a:extLst>
              <a:ext uri="{FF2B5EF4-FFF2-40B4-BE49-F238E27FC236}">
                <a16:creationId xmlns:a16="http://schemas.microsoft.com/office/drawing/2014/main" id="{64C7B8A1-A82C-EFA8-D96A-4AFD4CF0C221}"/>
              </a:ext>
            </a:extLst>
          </p:cNvPr>
          <p:cNvSpPr>
            <a:spLocks noGrp="1"/>
          </p:cNvSpPr>
          <p:nvPr>
            <p:ph idx="1"/>
          </p:nvPr>
        </p:nvSpPr>
        <p:spPr>
          <a:xfrm>
            <a:off x="8141110" y="4455621"/>
            <a:ext cx="3417990" cy="1238616"/>
          </a:xfrm>
        </p:spPr>
        <p:txBody>
          <a:bodyPr vert="horz" lIns="91440" tIns="45720" rIns="91440" bIns="45720" rtlCol="0">
            <a:normAutofit/>
          </a:bodyPr>
          <a:lstStyle/>
          <a:p>
            <a:pPr marL="0" indent="0">
              <a:buNone/>
            </a:pPr>
            <a:r>
              <a:rPr lang="en-US" sz="1700" cap="all" spc="200">
                <a:solidFill>
                  <a:schemeClr val="tx1">
                    <a:lumMod val="85000"/>
                    <a:lumOff val="15000"/>
                  </a:schemeClr>
                </a:solidFill>
                <a:latin typeface="+mj-lt"/>
              </a:rPr>
              <a:t>We teach children to recognise how they are feeling so that they can learn to self-regulate. </a:t>
            </a:r>
          </a:p>
        </p:txBody>
      </p:sp>
      <p:pic>
        <p:nvPicPr>
          <p:cNvPr id="4" name="Picture 3" descr="A group of signs with pictures of people&#10;&#10;Description automatically generated">
            <a:extLst>
              <a:ext uri="{FF2B5EF4-FFF2-40B4-BE49-F238E27FC236}">
                <a16:creationId xmlns:a16="http://schemas.microsoft.com/office/drawing/2014/main" id="{16926015-2753-2A43-418D-4E794D3ED151}"/>
              </a:ext>
            </a:extLst>
          </p:cNvPr>
          <p:cNvPicPr>
            <a:picLocks noChangeAspect="1"/>
          </p:cNvPicPr>
          <p:nvPr/>
        </p:nvPicPr>
        <p:blipFill>
          <a:blip r:embed="rId2"/>
          <a:stretch>
            <a:fillRect/>
          </a:stretch>
        </p:blipFill>
        <p:spPr>
          <a:xfrm>
            <a:off x="633999" y="1136696"/>
            <a:ext cx="6912217" cy="4060926"/>
          </a:xfrm>
          <a:prstGeom prst="rect">
            <a:avLst/>
          </a:prstGeom>
        </p:spPr>
      </p:pic>
      <p:cxnSp>
        <p:nvCxnSpPr>
          <p:cNvPr id="17" name="Straight Connector 16">
            <a:extLst>
              <a:ext uri="{FF2B5EF4-FFF2-40B4-BE49-F238E27FC236}">
                <a16:creationId xmlns:a16="http://schemas.microsoft.com/office/drawing/2014/main" id="{5C6A2BAE-B461-4B55-8E1F-0722ABDD139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209305" y="4343400"/>
            <a:ext cx="320040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B4C27B90-DF2B-4D00-BA07-18ED774CD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a:extLst>
              <a:ext uri="{FF2B5EF4-FFF2-40B4-BE49-F238E27FC236}">
                <a16:creationId xmlns:a16="http://schemas.microsoft.com/office/drawing/2014/main" id="{593ACC25-C262-417A-8AA9-0641C772BD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6" name="Picture 5" descr="A cartoon fox in a circle&#10;&#10;Description automatically generated">
            <a:extLst>
              <a:ext uri="{FF2B5EF4-FFF2-40B4-BE49-F238E27FC236}">
                <a16:creationId xmlns:a16="http://schemas.microsoft.com/office/drawing/2014/main" id="{D78F7B3F-67B5-BA8A-0E17-1ADD8465E0E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spTree>
    <p:extLst>
      <p:ext uri="{BB962C8B-B14F-4D97-AF65-F5344CB8AC3E}">
        <p14:creationId xmlns:p14="http://schemas.microsoft.com/office/powerpoint/2010/main" val="22639783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r>
              <a:rPr lang="en-GB" dirty="0"/>
              <a:t>Our curriculum</a:t>
            </a:r>
          </a:p>
        </p:txBody>
      </p:sp>
      <p:sp>
        <p:nvSpPr>
          <p:cNvPr id="3" name="Content Placeholder 2"/>
          <p:cNvSpPr>
            <a:spLocks noGrp="1"/>
          </p:cNvSpPr>
          <p:nvPr>
            <p:ph idx="1"/>
          </p:nvPr>
        </p:nvSpPr>
        <p:spPr/>
        <p:txBody>
          <a:bodyPr vert="horz" lIns="0" tIns="45720" rIns="0" bIns="45720" rtlCol="0" anchor="t">
            <a:normAutofit/>
          </a:bodyPr>
          <a:lstStyle/>
          <a:p>
            <a:pPr>
              <a:buFont typeface="Courier New" panose="02070309020205020404" pitchFamily="49" charset="0"/>
              <a:buChar char="o"/>
            </a:pPr>
            <a:r>
              <a:rPr lang="en-GB" dirty="0"/>
              <a:t>Please see our website each term for our curriculum overviews for each subject.</a:t>
            </a:r>
            <a:endParaRPr lang="en-GB" dirty="0">
              <a:ea typeface="Calibri"/>
              <a:cs typeface="Calibri"/>
            </a:endParaRPr>
          </a:p>
          <a:p>
            <a:pPr>
              <a:buFont typeface="Courier New" panose="02070309020205020404" pitchFamily="49" charset="0"/>
              <a:buChar char="o"/>
            </a:pPr>
            <a:r>
              <a:rPr lang="en-GB" dirty="0"/>
              <a:t>These are our topics for the first half term:</a:t>
            </a:r>
            <a:endParaRPr lang="en-GB" dirty="0">
              <a:ea typeface="Calibri"/>
              <a:cs typeface="Calibri"/>
            </a:endParaRPr>
          </a:p>
          <a:p>
            <a:pPr>
              <a:buFont typeface="Courier New" panose="02070309020205020404" pitchFamily="49" charset="0"/>
              <a:buChar char="o"/>
            </a:pPr>
            <a:r>
              <a:rPr lang="en-GB" dirty="0">
                <a:ea typeface="Calibri"/>
                <a:cs typeface="Calibri"/>
              </a:rPr>
              <a:t>History-  Stone Age</a:t>
            </a:r>
          </a:p>
          <a:p>
            <a:pPr>
              <a:buFont typeface="Courier New" panose="02070309020205020404" pitchFamily="49" charset="0"/>
              <a:buChar char="o"/>
            </a:pPr>
            <a:r>
              <a:rPr lang="en-GB" dirty="0">
                <a:ea typeface="Calibri"/>
                <a:cs typeface="Calibri"/>
              </a:rPr>
              <a:t>Geography – Spatial Sense</a:t>
            </a:r>
          </a:p>
          <a:p>
            <a:pPr>
              <a:buFont typeface="Courier New" panose="02070309020205020404" pitchFamily="49" charset="0"/>
              <a:buChar char="o"/>
            </a:pPr>
            <a:r>
              <a:rPr lang="en-GB" dirty="0">
                <a:ea typeface="Calibri"/>
                <a:cs typeface="Calibri"/>
              </a:rPr>
              <a:t>Science- Human Body</a:t>
            </a:r>
          </a:p>
          <a:p>
            <a:pPr>
              <a:buFont typeface="Courier New" panose="02070309020205020404" pitchFamily="49" charset="0"/>
              <a:buChar char="o"/>
            </a:pPr>
            <a:r>
              <a:rPr lang="en-GB" dirty="0">
                <a:ea typeface="Calibri"/>
                <a:cs typeface="Calibri"/>
              </a:rPr>
              <a:t>Art- Line </a:t>
            </a:r>
          </a:p>
          <a:p>
            <a:pPr>
              <a:buFont typeface="Courier New" panose="02070309020205020404" pitchFamily="49" charset="0"/>
              <a:buChar char="o"/>
            </a:pPr>
            <a:r>
              <a:rPr lang="en-GB" dirty="0"/>
              <a:t>In English we will be starting with the book The Digestive System</a:t>
            </a:r>
          </a:p>
          <a:p>
            <a:pPr>
              <a:buFont typeface="Courier New" panose="02070309020205020404" pitchFamily="49" charset="0"/>
              <a:buChar char="o"/>
            </a:pPr>
            <a:r>
              <a:rPr lang="en-GB" dirty="0"/>
              <a:t>In maths we will be learning about: Place value and addition and subtraction. Also, we will focus on 2 and 5 times tables. </a:t>
            </a:r>
            <a:endParaRPr lang="en-GB" dirty="0">
              <a:ea typeface="Calibri"/>
              <a:cs typeface="Calibri"/>
            </a:endParaRPr>
          </a:p>
          <a:p>
            <a:pPr marL="0" indent="0">
              <a:buNone/>
            </a:pPr>
            <a:endParaRPr lang="en-GB"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spTree>
    <p:extLst>
      <p:ext uri="{BB962C8B-B14F-4D97-AF65-F5344CB8AC3E}">
        <p14:creationId xmlns:p14="http://schemas.microsoft.com/office/powerpoint/2010/main" val="42788220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2896" y="286603"/>
            <a:ext cx="10058400" cy="918402"/>
          </a:xfrm>
          <a:gradFill>
            <a:gsLst>
              <a:gs pos="0">
                <a:schemeClr val="bg2">
                  <a:lumMod val="9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lstStyle/>
          <a:p>
            <a:r>
              <a:rPr lang="en-GB" dirty="0"/>
              <a:t>Our curriculum</a:t>
            </a:r>
          </a:p>
        </p:txBody>
      </p:sp>
      <p:sp>
        <p:nvSpPr>
          <p:cNvPr id="3" name="Content Placeholder 2"/>
          <p:cNvSpPr>
            <a:spLocks noGrp="1"/>
          </p:cNvSpPr>
          <p:nvPr>
            <p:ph idx="1"/>
          </p:nvPr>
        </p:nvSpPr>
        <p:spPr>
          <a:xfrm>
            <a:off x="1097280" y="1845734"/>
            <a:ext cx="3701442" cy="4023360"/>
          </a:xfrm>
        </p:spPr>
        <p:txBody>
          <a:bodyPr vert="horz" lIns="0" tIns="45720" rIns="0" bIns="45720" rtlCol="0" anchor="t">
            <a:normAutofit/>
          </a:bodyPr>
          <a:lstStyle/>
          <a:p>
            <a:pPr>
              <a:buFont typeface="Courier New" panose="02070309020205020404" pitchFamily="49" charset="0"/>
              <a:buChar char="o"/>
            </a:pPr>
            <a:r>
              <a:rPr lang="en-GB" dirty="0"/>
              <a:t>In Art, Science, History and Geography we use Knowledge Organisers to support the children in remembering the key information they will need to remember for each topic. These are available on the school website so that you can look at them with your children at home. You can even quiz your children about different sections. </a:t>
            </a:r>
            <a:endParaRPr lang="en-GB" dirty="0">
              <a:ea typeface="Calibri"/>
              <a:cs typeface="Calibri"/>
            </a:endParaRPr>
          </a:p>
          <a:p>
            <a:pPr marL="0" indent="0">
              <a:buNone/>
            </a:pPr>
            <a:endParaRPr lang="en-GB"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6912" y="5483434"/>
            <a:ext cx="1062658" cy="1066008"/>
          </a:xfrm>
          <a:prstGeom prst="rect">
            <a:avLst/>
          </a:prstGeom>
        </p:spPr>
      </p:pic>
      <p:pic>
        <p:nvPicPr>
          <p:cNvPr id="5" name="Picture 5" descr="A picture containing diagram&#10;&#10;Description automatically generated">
            <a:extLst>
              <a:ext uri="{FF2B5EF4-FFF2-40B4-BE49-F238E27FC236}">
                <a16:creationId xmlns:a16="http://schemas.microsoft.com/office/drawing/2014/main" id="{D7B6DBC8-2020-08A0-4205-6BDE7118938C}"/>
              </a:ext>
            </a:extLst>
          </p:cNvPr>
          <p:cNvPicPr>
            <a:picLocks noChangeAspect="1"/>
          </p:cNvPicPr>
          <p:nvPr/>
        </p:nvPicPr>
        <p:blipFill>
          <a:blip r:embed="rId3"/>
          <a:stretch>
            <a:fillRect/>
          </a:stretch>
        </p:blipFill>
        <p:spPr>
          <a:xfrm>
            <a:off x="4901851" y="1081399"/>
            <a:ext cx="7095995" cy="5008353"/>
          </a:xfrm>
          <a:prstGeom prst="rect">
            <a:avLst/>
          </a:prstGeom>
        </p:spPr>
      </p:pic>
    </p:spTree>
    <p:extLst>
      <p:ext uri="{BB962C8B-B14F-4D97-AF65-F5344CB8AC3E}">
        <p14:creationId xmlns:p14="http://schemas.microsoft.com/office/powerpoint/2010/main" val="23690079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Home Learning </a:t>
            </a:r>
          </a:p>
        </p:txBody>
      </p:sp>
      <p:sp>
        <p:nvSpPr>
          <p:cNvPr id="3" name="Content Placeholder 2"/>
          <p:cNvSpPr>
            <a:spLocks noGrp="1"/>
          </p:cNvSpPr>
          <p:nvPr>
            <p:ph idx="1"/>
          </p:nvPr>
        </p:nvSpPr>
        <p:spPr/>
        <p:txBody>
          <a:bodyPr vert="horz" lIns="0" tIns="45720" rIns="0" bIns="45720" rtlCol="0" anchor="t">
            <a:normAutofit fontScale="92500" lnSpcReduction="10000"/>
          </a:bodyPr>
          <a:lstStyle/>
          <a:p>
            <a:r>
              <a:rPr lang="en-GB" dirty="0"/>
              <a:t>Reading workbook- Week 1</a:t>
            </a:r>
          </a:p>
          <a:p>
            <a:r>
              <a:rPr lang="en-GB" dirty="0"/>
              <a:t>Maths workbook- Week 2</a:t>
            </a:r>
            <a:endParaRPr lang="en-GB" dirty="0">
              <a:ea typeface="Calibri"/>
              <a:cs typeface="Calibri"/>
            </a:endParaRPr>
          </a:p>
          <a:p>
            <a:pPr marL="0" indent="0">
              <a:buNone/>
            </a:pPr>
            <a:r>
              <a:rPr lang="en-GB" dirty="0">
                <a:cs typeface="Calibri" panose="020F0502020204030204"/>
              </a:rPr>
              <a:t> Daily reading</a:t>
            </a:r>
          </a:p>
          <a:p>
            <a:pPr marL="0" indent="0">
              <a:buNone/>
            </a:pPr>
            <a:r>
              <a:rPr lang="en-GB" dirty="0">
                <a:cs typeface="Calibri" panose="020F0502020204030204"/>
              </a:rPr>
              <a:t> Spelling Shed</a:t>
            </a:r>
          </a:p>
          <a:p>
            <a:r>
              <a:rPr lang="en-GB" dirty="0">
                <a:cs typeface="Calibri" panose="020F0502020204030204"/>
              </a:rPr>
              <a:t>Times Tables Rockstars</a:t>
            </a:r>
            <a:endParaRPr lang="en-GB" dirty="0"/>
          </a:p>
          <a:p>
            <a:r>
              <a:rPr lang="en-GB" dirty="0"/>
              <a:t>Homework expectations: Every child will bring their homework on time and at a high standard. Every child will follow the school rules for presentation.</a:t>
            </a:r>
          </a:p>
          <a:p>
            <a:r>
              <a:rPr lang="en-GB" dirty="0"/>
              <a:t>Children who do not complete their homework will attend homework club. This is designed, not as a punishment, but as a second opportunity to complete the work with support from an adult. </a:t>
            </a:r>
          </a:p>
          <a:p>
            <a:r>
              <a:rPr lang="en-GB" dirty="0"/>
              <a:t>If your child is struggling to complete homework at home, please let us know so that we can arrange for them to attend homework club. </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spTree>
    <p:extLst>
      <p:ext uri="{BB962C8B-B14F-4D97-AF65-F5344CB8AC3E}">
        <p14:creationId xmlns:p14="http://schemas.microsoft.com/office/powerpoint/2010/main" val="9967525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Assessment</a:t>
            </a:r>
          </a:p>
        </p:txBody>
      </p:sp>
      <p:sp>
        <p:nvSpPr>
          <p:cNvPr id="3" name="Content Placeholder 2"/>
          <p:cNvSpPr>
            <a:spLocks noGrp="1"/>
          </p:cNvSpPr>
          <p:nvPr>
            <p:ph idx="1"/>
          </p:nvPr>
        </p:nvSpPr>
        <p:spPr/>
        <p:txBody>
          <a:bodyPr vert="horz" lIns="0" tIns="45720" rIns="0" bIns="45720" rtlCol="0" anchor="t">
            <a:normAutofit/>
          </a:bodyPr>
          <a:lstStyle/>
          <a:p>
            <a:r>
              <a:rPr lang="en-GB" dirty="0"/>
              <a:t>Spelling test – Weekly </a:t>
            </a:r>
            <a:endParaRPr lang="en-GB" dirty="0">
              <a:ea typeface="Calibri"/>
              <a:cs typeface="Calibri"/>
            </a:endParaRPr>
          </a:p>
          <a:p>
            <a:r>
              <a:rPr lang="en-GB" dirty="0"/>
              <a:t>Reading, SPAG and Maths assessments – Termly</a:t>
            </a:r>
          </a:p>
          <a:p>
            <a:endParaRPr lang="en-GB" dirty="0"/>
          </a:p>
          <a:p>
            <a:r>
              <a:rPr lang="en-GB" dirty="0"/>
              <a:t>Each lesson is assessed using our SOLO colours. This information is used by children and teachers to shape future learning. SOLO colours are used in all subjects for Assessment for Learning (AFL).</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pic>
        <p:nvPicPr>
          <p:cNvPr id="2050" name="Picture 2">
            <a:extLst>
              <a:ext uri="{FF2B5EF4-FFF2-40B4-BE49-F238E27FC236}">
                <a16:creationId xmlns:a16="http://schemas.microsoft.com/office/drawing/2014/main" id="{65628F56-6F7E-42C7-98F7-D984E69B76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16480" y="4916594"/>
            <a:ext cx="7620000" cy="95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27949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Meet the staff</a:t>
            </a:r>
          </a:p>
        </p:txBody>
      </p:sp>
      <p:sp>
        <p:nvSpPr>
          <p:cNvPr id="3" name="Content Placeholder 2"/>
          <p:cNvSpPr>
            <a:spLocks noGrp="1"/>
          </p:cNvSpPr>
          <p:nvPr>
            <p:ph idx="1"/>
          </p:nvPr>
        </p:nvSpPr>
        <p:spPr/>
        <p:txBody>
          <a:bodyPr vert="horz" lIns="0" tIns="45720" rIns="0" bIns="45720" rtlCol="0" anchor="t">
            <a:normAutofit/>
          </a:bodyPr>
          <a:lstStyle/>
          <a:p>
            <a:r>
              <a:rPr lang="en-GB" dirty="0"/>
              <a:t>Year 3 Robin’s teacher is Mr. Wood.</a:t>
            </a:r>
            <a:endParaRPr lang="en-GB" dirty="0">
              <a:cs typeface="Calibri" panose="020F0502020204030204"/>
            </a:endParaRPr>
          </a:p>
          <a:p>
            <a:r>
              <a:rPr lang="en-GB" dirty="0"/>
              <a:t>Other staff supporting our class are:</a:t>
            </a:r>
          </a:p>
          <a:p>
            <a:r>
              <a:rPr lang="en-GB" dirty="0">
                <a:ea typeface="Calibri"/>
                <a:cs typeface="Calibri"/>
              </a:rPr>
              <a:t>Mrs. Mingle </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pic>
        <p:nvPicPr>
          <p:cNvPr id="1026" name="Picture 2" descr="Mrs J Mingle">
            <a:extLst>
              <a:ext uri="{FF2B5EF4-FFF2-40B4-BE49-F238E27FC236}">
                <a16:creationId xmlns:a16="http://schemas.microsoft.com/office/drawing/2014/main" id="{B3B89374-26F9-4C14-8B52-4B36800B01D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44466" y="2379133"/>
            <a:ext cx="2286000" cy="3429000"/>
          </a:xfrm>
          <a:prstGeom prst="rect">
            <a:avLst/>
          </a:prstGeom>
          <a:noFill/>
          <a:extLst>
            <a:ext uri="{909E8E84-426E-40DD-AFC4-6F175D3DCCD1}">
              <a14:hiddenFill xmlns:a14="http://schemas.microsoft.com/office/drawing/2010/main">
                <a:solidFill>
                  <a:srgbClr val="FFFFFF"/>
                </a:solidFill>
              </a14:hiddenFill>
            </a:ext>
          </a:extLst>
        </p:spPr>
      </p:pic>
      <p:sp>
        <p:nvSpPr>
          <p:cNvPr id="6" name="AutoShape 4" descr="Image preview">
            <a:extLst>
              <a:ext uri="{FF2B5EF4-FFF2-40B4-BE49-F238E27FC236}">
                <a16:creationId xmlns:a16="http://schemas.microsoft.com/office/drawing/2014/main" id="{3DC2D5DB-7198-4140-B69A-A459C2562BE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7" name="Picture 6">
            <a:extLst>
              <a:ext uri="{FF2B5EF4-FFF2-40B4-BE49-F238E27FC236}">
                <a16:creationId xmlns:a16="http://schemas.microsoft.com/office/drawing/2014/main" id="{CD470BEE-4C18-4EE1-A7B2-8E6C8C6133A6}"/>
              </a:ext>
            </a:extLst>
          </p:cNvPr>
          <p:cNvPicPr>
            <a:picLocks noChangeAspect="1"/>
          </p:cNvPicPr>
          <p:nvPr/>
        </p:nvPicPr>
        <p:blipFill>
          <a:blip r:embed="rId4"/>
          <a:stretch>
            <a:fillRect/>
          </a:stretch>
        </p:blipFill>
        <p:spPr>
          <a:xfrm>
            <a:off x="5695102" y="2361069"/>
            <a:ext cx="2585298" cy="3447064"/>
          </a:xfrm>
          <a:prstGeom prst="rect">
            <a:avLst/>
          </a:prstGeom>
        </p:spPr>
      </p:pic>
    </p:spTree>
    <p:extLst>
      <p:ext uri="{BB962C8B-B14F-4D97-AF65-F5344CB8AC3E}">
        <p14:creationId xmlns:p14="http://schemas.microsoft.com/office/powerpoint/2010/main" val="35947068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How can you help your child?</a:t>
            </a:r>
          </a:p>
        </p:txBody>
      </p:sp>
      <p:sp>
        <p:nvSpPr>
          <p:cNvPr id="3" name="Content Placeholder 2"/>
          <p:cNvSpPr>
            <a:spLocks noGrp="1"/>
          </p:cNvSpPr>
          <p:nvPr>
            <p:ph idx="1"/>
          </p:nvPr>
        </p:nvSpPr>
        <p:spPr/>
        <p:txBody>
          <a:bodyPr>
            <a:normAutofit/>
          </a:bodyPr>
          <a:lstStyle/>
          <a:p>
            <a:pPr marL="457200" indent="-457200">
              <a:buFont typeface="+mj-lt"/>
              <a:buAutoNum type="arabicPeriod"/>
            </a:pPr>
            <a:r>
              <a:rPr lang="en-GB" sz="3200" dirty="0"/>
              <a:t>Support with homework.</a:t>
            </a:r>
          </a:p>
          <a:p>
            <a:pPr marL="457200" indent="-457200">
              <a:buFont typeface="+mj-lt"/>
              <a:buAutoNum type="arabicPeriod"/>
            </a:pPr>
            <a:r>
              <a:rPr lang="en-GB" sz="3200" dirty="0"/>
              <a:t>Help with their independence by giving them responsibility over getting themselves ready for school and ownership over their belongings. </a:t>
            </a:r>
          </a:p>
          <a:p>
            <a:pPr marL="457200" indent="-457200">
              <a:buFont typeface="+mj-lt"/>
              <a:buAutoNum type="arabicPeriod"/>
            </a:pPr>
            <a:r>
              <a:rPr lang="en-GB" sz="3200" dirty="0"/>
              <a:t>Always communicate. </a:t>
            </a:r>
          </a:p>
          <a:p>
            <a:pPr marL="457200" indent="-457200">
              <a:buFont typeface="+mj-lt"/>
              <a:buAutoNum type="arabicPeriod"/>
            </a:pPr>
            <a:r>
              <a:rPr lang="en-GB" sz="3200" dirty="0"/>
              <a:t>Take an interest in what they are learning. </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spTree>
    <p:extLst>
      <p:ext uri="{BB962C8B-B14F-4D97-AF65-F5344CB8AC3E}">
        <p14:creationId xmlns:p14="http://schemas.microsoft.com/office/powerpoint/2010/main" val="31226372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Dates for your diary- Autumn Term</a:t>
            </a:r>
          </a:p>
        </p:txBody>
      </p:sp>
      <p:sp>
        <p:nvSpPr>
          <p:cNvPr id="3" name="Content Placeholder 2"/>
          <p:cNvSpPr>
            <a:spLocks noGrp="1"/>
          </p:cNvSpPr>
          <p:nvPr>
            <p:ph idx="1"/>
          </p:nvPr>
        </p:nvSpPr>
        <p:spPr/>
        <p:txBody>
          <a:bodyPr vert="horz" lIns="0" tIns="45720" rIns="0" bIns="45720" rtlCol="0" anchor="t">
            <a:normAutofit/>
          </a:bodyPr>
          <a:lstStyle/>
          <a:p>
            <a:pPr marL="0" indent="0">
              <a:buNone/>
            </a:pPr>
            <a:r>
              <a:rPr lang="en-GB" sz="2800" dirty="0">
                <a:ea typeface="+mn-lt"/>
                <a:cs typeface="+mn-lt"/>
              </a:rPr>
              <a:t>Friday</a:t>
            </a:r>
            <a:r>
              <a:rPr lang="en-GB" sz="2800" dirty="0">
                <a:cs typeface="Calibri"/>
              </a:rPr>
              <a:t> 3rd October 3.00-3.30pm– Stay and Read (R to Y6)</a:t>
            </a:r>
            <a:endParaRPr lang="en-US" dirty="0">
              <a:cs typeface="Calibri"/>
            </a:endParaRPr>
          </a:p>
          <a:p>
            <a:pPr marL="0" indent="0">
              <a:buNone/>
            </a:pPr>
            <a:r>
              <a:rPr lang="en-GB" sz="2800" dirty="0">
                <a:ea typeface="Calibri"/>
                <a:cs typeface="Calibri"/>
              </a:rPr>
              <a:t>Thursday 2nd October – Census Day Pyjamas Dress up</a:t>
            </a:r>
            <a:endParaRPr lang="en-GB" sz="2800" dirty="0">
              <a:cs typeface="Calibri"/>
            </a:endParaRPr>
          </a:p>
          <a:p>
            <a:pPr marL="0" indent="0">
              <a:buNone/>
            </a:pPr>
            <a:r>
              <a:rPr lang="en-GB" sz="2800" dirty="0">
                <a:cs typeface="Calibri"/>
              </a:rPr>
              <a:t>Wednesday 15th October - Learning Review Day</a:t>
            </a:r>
            <a:endParaRPr lang="en-US" dirty="0">
              <a:ea typeface="Calibri" panose="020F0502020204030204"/>
              <a:cs typeface="Calibri"/>
            </a:endParaRPr>
          </a:p>
          <a:p>
            <a:r>
              <a:rPr lang="en-GB" sz="2800" dirty="0">
                <a:cs typeface="Calibri"/>
              </a:rPr>
              <a:t>Friday 10th October - Year 6 class assembly (Year 6 parents only)</a:t>
            </a:r>
            <a:br>
              <a:rPr lang="en-GB" sz="2800" dirty="0">
                <a:cs typeface="Calibri"/>
              </a:rPr>
            </a:br>
            <a:r>
              <a:rPr lang="en-GB" sz="2800" dirty="0">
                <a:cs typeface="Calibri"/>
              </a:rPr>
              <a:t>Thursday 23rd October – Harvest performance (Years 1 &amp; 2 only)</a:t>
            </a:r>
            <a:endParaRPr lang="en-GB" sz="2800" dirty="0">
              <a:ea typeface="Calibri"/>
              <a:cs typeface="Calibri"/>
            </a:endParaRPr>
          </a:p>
          <a:p>
            <a:r>
              <a:rPr lang="en-GB" sz="2800" dirty="0">
                <a:ea typeface="+mn-lt"/>
                <a:cs typeface="+mn-lt"/>
              </a:rPr>
              <a:t>Friday 24th October -</a:t>
            </a:r>
            <a:r>
              <a:rPr lang="en-GB" sz="2800" dirty="0"/>
              <a:t> October half term (2 weeks)</a:t>
            </a:r>
            <a:endParaRPr lang="en-GB" sz="2800" dirty="0">
              <a:cs typeface="Calibri"/>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spTree>
    <p:extLst>
      <p:ext uri="{BB962C8B-B14F-4D97-AF65-F5344CB8AC3E}">
        <p14:creationId xmlns:p14="http://schemas.microsoft.com/office/powerpoint/2010/main" val="15269782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How we can help</a:t>
            </a:r>
          </a:p>
        </p:txBody>
      </p:sp>
      <p:sp>
        <p:nvSpPr>
          <p:cNvPr id="3" name="Content Placeholder 2"/>
          <p:cNvSpPr>
            <a:spLocks noGrp="1"/>
          </p:cNvSpPr>
          <p:nvPr>
            <p:ph idx="1"/>
          </p:nvPr>
        </p:nvSpPr>
        <p:spPr/>
        <p:txBody>
          <a:bodyPr vert="horz" lIns="0" tIns="45720" rIns="0" bIns="45720" rtlCol="0" anchor="t">
            <a:normAutofit/>
          </a:bodyPr>
          <a:lstStyle/>
          <a:p>
            <a:r>
              <a:rPr lang="en-GB" sz="2400" dirty="0"/>
              <a:t>Here to talk to, here to help!</a:t>
            </a:r>
            <a:endParaRPr lang="en-GB" sz="2400" dirty="0">
              <a:ea typeface="Calibri"/>
              <a:cs typeface="Calibri"/>
            </a:endParaRPr>
          </a:p>
          <a:p>
            <a:r>
              <a:rPr lang="en-GB" sz="2400" dirty="0"/>
              <a:t>- Best to make an appointment, difficult to catch up when dismissing children, etc.</a:t>
            </a:r>
            <a:endParaRPr lang="en-GB" sz="2400" dirty="0">
              <a:ea typeface="Calibri"/>
              <a:cs typeface="Calibri"/>
            </a:endParaRPr>
          </a:p>
          <a:p>
            <a:endParaRPr lang="en-GB" sz="2400" dirty="0">
              <a:ea typeface="Calibri"/>
              <a:cs typeface="Calibri"/>
            </a:endParaRPr>
          </a:p>
          <a:p>
            <a:r>
              <a:rPr lang="en-GB" sz="2400" dirty="0"/>
              <a:t>Support with uniform for low-income families, Foodbank vouchers, advice (all dealt with very confidentially). Please make an appointment with Mrs Foster</a:t>
            </a:r>
            <a:endParaRPr lang="en-GB" sz="2400" dirty="0">
              <a:ea typeface="Calibri"/>
              <a:cs typeface="Calibri"/>
            </a:endParaRPr>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17800653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Thank you for your continued support</a:t>
            </a:r>
          </a:p>
        </p:txBody>
      </p:sp>
      <p:sp>
        <p:nvSpPr>
          <p:cNvPr id="3" name="Content Placeholder 2"/>
          <p:cNvSpPr>
            <a:spLocks noGrp="1"/>
          </p:cNvSpPr>
          <p:nvPr>
            <p:ph idx="1"/>
          </p:nvPr>
        </p:nvSpPr>
        <p:spPr/>
        <p:txBody>
          <a:bodyPr/>
          <a:lstStyle/>
          <a:p>
            <a:pPr marL="0" indent="0">
              <a:buNone/>
            </a:pPr>
            <a:endParaRPr lang="en-GB" dirty="0"/>
          </a:p>
        </p:txBody>
      </p:sp>
    </p:spTree>
    <p:extLst>
      <p:ext uri="{BB962C8B-B14F-4D97-AF65-F5344CB8AC3E}">
        <p14:creationId xmlns:p14="http://schemas.microsoft.com/office/powerpoint/2010/main" val="17229868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Questions </a:t>
            </a:r>
          </a:p>
        </p:txBody>
      </p:sp>
      <p:sp>
        <p:nvSpPr>
          <p:cNvPr id="3" name="Content Placeholder 2"/>
          <p:cNvSpPr>
            <a:spLocks noGrp="1"/>
          </p:cNvSpPr>
          <p:nvPr>
            <p:ph idx="1"/>
          </p:nvPr>
        </p:nvSpPr>
        <p:spPr/>
        <p:txBody>
          <a:bodyPr/>
          <a:lstStyle/>
          <a:p>
            <a:r>
              <a:rPr lang="en-GB" dirty="0"/>
              <a:t>We would love to help and make sure that parents are up to date and feel supported.</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spTree>
    <p:extLst>
      <p:ext uri="{BB962C8B-B14F-4D97-AF65-F5344CB8AC3E}">
        <p14:creationId xmlns:p14="http://schemas.microsoft.com/office/powerpoint/2010/main" val="25019380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Timings of the day</a:t>
            </a:r>
          </a:p>
        </p:txBody>
      </p:sp>
      <p:sp>
        <p:nvSpPr>
          <p:cNvPr id="3" name="Content Placeholder 2"/>
          <p:cNvSpPr>
            <a:spLocks noGrp="1"/>
          </p:cNvSpPr>
          <p:nvPr>
            <p:ph idx="1"/>
          </p:nvPr>
        </p:nvSpPr>
        <p:spPr/>
        <p:txBody>
          <a:bodyPr vert="horz" lIns="0" tIns="45720" rIns="0" bIns="45720" rtlCol="0" anchor="t">
            <a:normAutofit/>
          </a:bodyPr>
          <a:lstStyle/>
          <a:p>
            <a:pPr>
              <a:buFont typeface="Courier New" panose="02070309020205020404" pitchFamily="49" charset="0"/>
              <a:buChar char="o"/>
            </a:pPr>
            <a:r>
              <a:rPr lang="en-GB" sz="2800" dirty="0"/>
              <a:t>The school opens at </a:t>
            </a:r>
            <a:r>
              <a:rPr lang="en-GB" sz="2800" b="1" dirty="0"/>
              <a:t>8.35</a:t>
            </a:r>
            <a:r>
              <a:rPr lang="en-GB" sz="2800" dirty="0"/>
              <a:t>. We use this 'soft start' time in the morning to support children and get them ready for the day so that we can start lessons promptly at</a:t>
            </a:r>
            <a:r>
              <a:rPr lang="en-GB" sz="2800" b="1" dirty="0"/>
              <a:t> 8.45</a:t>
            </a:r>
            <a:r>
              <a:rPr lang="en-GB" sz="2800" dirty="0"/>
              <a:t>.</a:t>
            </a:r>
            <a:endParaRPr lang="en-GB" sz="2800" dirty="0">
              <a:ea typeface="Calibri"/>
              <a:cs typeface="Calibri"/>
            </a:endParaRPr>
          </a:p>
          <a:p>
            <a:pPr>
              <a:buFont typeface="Courier New" panose="02070309020205020404" pitchFamily="49" charset="0"/>
              <a:buChar char="o"/>
            </a:pPr>
            <a:r>
              <a:rPr lang="en-GB" sz="2800" dirty="0">
                <a:ea typeface="Calibri"/>
                <a:cs typeface="Calibri"/>
              </a:rPr>
              <a:t>The school gates will close at 8.45 sharp. Any children arriving after this time must report as late </a:t>
            </a:r>
            <a:r>
              <a:rPr lang="en-GB" sz="2800" b="1" dirty="0">
                <a:ea typeface="Calibri"/>
                <a:cs typeface="Calibri"/>
              </a:rPr>
              <a:t>through the front office</a:t>
            </a:r>
            <a:r>
              <a:rPr lang="en-GB" sz="2800" dirty="0">
                <a:ea typeface="Calibri"/>
                <a:cs typeface="Calibri"/>
              </a:rPr>
              <a:t>. </a:t>
            </a:r>
          </a:p>
          <a:p>
            <a:pPr>
              <a:buFont typeface="Courier New" panose="02070309020205020404" pitchFamily="49" charset="0"/>
              <a:buChar char="o"/>
            </a:pPr>
            <a:r>
              <a:rPr lang="en-GB" sz="2800" dirty="0"/>
              <a:t>Parents and Carers leave children at the building door. If you have a message, please pass it on either to the Support staff on the door, or to the main school office.</a:t>
            </a:r>
            <a:endParaRPr lang="en-GB" sz="2800" dirty="0">
              <a:ea typeface="Calibri"/>
              <a:cs typeface="Calibri"/>
            </a:endParaRPr>
          </a:p>
          <a:p>
            <a:pPr marL="0" indent="0">
              <a:buNone/>
            </a:pPr>
            <a:endParaRPr lang="en-GB" dirty="0">
              <a:ea typeface="Calibri"/>
              <a:cs typeface="Calibri"/>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spTree>
    <p:extLst>
      <p:ext uri="{BB962C8B-B14F-4D97-AF65-F5344CB8AC3E}">
        <p14:creationId xmlns:p14="http://schemas.microsoft.com/office/powerpoint/2010/main" val="2728560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r>
              <a:rPr lang="en-GB" dirty="0"/>
              <a:t>Timings of the day</a:t>
            </a:r>
          </a:p>
        </p:txBody>
      </p:sp>
      <p:sp>
        <p:nvSpPr>
          <p:cNvPr id="3" name="Content Placeholder 2"/>
          <p:cNvSpPr>
            <a:spLocks noGrp="1"/>
          </p:cNvSpPr>
          <p:nvPr>
            <p:ph idx="1"/>
          </p:nvPr>
        </p:nvSpPr>
        <p:spPr/>
        <p:txBody>
          <a:bodyPr vert="horz" lIns="0" tIns="45720" rIns="0" bIns="45720" rtlCol="0" anchor="t">
            <a:normAutofit/>
          </a:bodyPr>
          <a:lstStyle/>
          <a:p>
            <a:pPr>
              <a:buFont typeface="Courier New" panose="02070309020205020404" pitchFamily="49" charset="0"/>
              <a:buChar char="o"/>
            </a:pPr>
            <a:r>
              <a:rPr lang="en-GB" sz="3600" dirty="0"/>
              <a:t> Playtime in Year3 is at 10:15</a:t>
            </a:r>
            <a:endParaRPr lang="en-GB" sz="3600" dirty="0">
              <a:ea typeface="Calibri"/>
              <a:cs typeface="Calibri"/>
            </a:endParaRPr>
          </a:p>
          <a:p>
            <a:pPr>
              <a:buFont typeface="Courier New" panose="02070309020205020404" pitchFamily="49" charset="0"/>
              <a:buChar char="o"/>
            </a:pPr>
            <a:endParaRPr lang="en-GB" sz="3600" dirty="0">
              <a:ea typeface="Calibri"/>
              <a:cs typeface="Calibri"/>
            </a:endParaRPr>
          </a:p>
          <a:p>
            <a:pPr>
              <a:buFont typeface="Courier New" panose="02070309020205020404" pitchFamily="49" charset="0"/>
              <a:buChar char="o"/>
            </a:pPr>
            <a:r>
              <a:rPr lang="en-GB" sz="3600" dirty="0"/>
              <a:t>Lunch time is 12.00</a:t>
            </a:r>
            <a:endParaRPr lang="en-GB" sz="3600" dirty="0">
              <a:ea typeface="Calibri"/>
              <a:cs typeface="Calibri"/>
            </a:endParaRPr>
          </a:p>
          <a:p>
            <a:pPr>
              <a:buFont typeface="Courier New" panose="02070309020205020404" pitchFamily="49" charset="0"/>
              <a:buChar char="o"/>
            </a:pPr>
            <a:endParaRPr lang="en-GB" sz="3600" dirty="0">
              <a:ea typeface="Calibri"/>
              <a:cs typeface="Calibri"/>
            </a:endParaRPr>
          </a:p>
          <a:p>
            <a:pPr>
              <a:buFont typeface="Courier New" panose="02070309020205020404" pitchFamily="49" charset="0"/>
              <a:buChar char="o"/>
            </a:pPr>
            <a:r>
              <a:rPr lang="en-GB" sz="3600" dirty="0"/>
              <a:t>Home time is 3:30pm , Wednesday is 2:15pm</a:t>
            </a:r>
            <a:endParaRPr lang="en-GB" sz="3200" dirty="0">
              <a:ea typeface="Calibri"/>
              <a:cs typeface="Calibri"/>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spTree>
    <p:extLst>
      <p:ext uri="{BB962C8B-B14F-4D97-AF65-F5344CB8AC3E}">
        <p14:creationId xmlns:p14="http://schemas.microsoft.com/office/powerpoint/2010/main" val="26931030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Uniform and PE kits</a:t>
            </a:r>
          </a:p>
        </p:txBody>
      </p:sp>
      <p:sp>
        <p:nvSpPr>
          <p:cNvPr id="3" name="Content Placeholder 2"/>
          <p:cNvSpPr>
            <a:spLocks noGrp="1"/>
          </p:cNvSpPr>
          <p:nvPr>
            <p:ph idx="1"/>
          </p:nvPr>
        </p:nvSpPr>
        <p:spPr/>
        <p:txBody>
          <a:bodyPr vert="horz" lIns="0" tIns="45720" rIns="0" bIns="45720" rtlCol="0" anchor="t">
            <a:normAutofit lnSpcReduction="10000"/>
          </a:bodyPr>
          <a:lstStyle/>
          <a:p>
            <a:r>
              <a:rPr lang="en-GB" b="1" dirty="0"/>
              <a:t>At Foxborough, we have high expectations for school uniform. </a:t>
            </a:r>
            <a:endParaRPr lang="en-US" b="1" dirty="0"/>
          </a:p>
          <a:p>
            <a:r>
              <a:rPr lang="en-GB" dirty="0"/>
              <a:t>Full school uniform must be worn each day, unless you have been informed of a special day.</a:t>
            </a:r>
            <a:endParaRPr lang="en-GB" dirty="0">
              <a:cs typeface="Calibri"/>
            </a:endParaRPr>
          </a:p>
          <a:p>
            <a:pPr>
              <a:buFont typeface="Arial"/>
              <a:buChar char="•"/>
            </a:pPr>
            <a:r>
              <a:rPr lang="en-GB" dirty="0"/>
              <a:t> Uniform includes </a:t>
            </a:r>
            <a:r>
              <a:rPr lang="en-GB" b="1" dirty="0"/>
              <a:t>black shoes</a:t>
            </a:r>
            <a:r>
              <a:rPr lang="en-GB" dirty="0"/>
              <a:t> (no trainer, no logos). </a:t>
            </a:r>
            <a:endParaRPr lang="en-GB" dirty="0">
              <a:cs typeface="Calibri"/>
            </a:endParaRPr>
          </a:p>
          <a:p>
            <a:pPr>
              <a:buFont typeface="Arial" panose="020F0502020204030204" pitchFamily="34" charset="0"/>
              <a:buChar char="•"/>
            </a:pPr>
            <a:r>
              <a:rPr lang="en-GB" dirty="0"/>
              <a:t>PE kits should be worn to school on PE days. Our PE day is </a:t>
            </a:r>
            <a:r>
              <a:rPr lang="en-GB" b="1" dirty="0"/>
              <a:t>Wednesday.</a:t>
            </a:r>
            <a:endParaRPr lang="en-GB" b="1" dirty="0">
              <a:cs typeface="Calibri" panose="020F0502020204030204"/>
            </a:endParaRPr>
          </a:p>
          <a:p>
            <a:pPr>
              <a:buFont typeface="Arial" panose="020F0502020204030204" pitchFamily="34" charset="0"/>
              <a:buChar char="•"/>
            </a:pPr>
            <a:r>
              <a:rPr lang="en-GB" dirty="0"/>
              <a:t>Jewellery is not permitted at school. For safety reasons, earrings must be removed for PE lessons. </a:t>
            </a:r>
            <a:endParaRPr lang="en-GB" dirty="0">
              <a:cs typeface="Calibri" panose="020F0502020204030204"/>
            </a:endParaRPr>
          </a:p>
          <a:p>
            <a:pPr>
              <a:buFont typeface="Arial" panose="020F0502020204030204" pitchFamily="34" charset="0"/>
              <a:buChar char="•"/>
            </a:pPr>
            <a:r>
              <a:rPr lang="en-GB" dirty="0">
                <a:cs typeface="Calibri" panose="020F0502020204030204"/>
              </a:rPr>
              <a:t>Children not in the correct uniform will receive a letter for their parents. </a:t>
            </a:r>
            <a:endParaRPr lang="en-GB" dirty="0">
              <a:ea typeface="Calibri"/>
              <a:cs typeface="Calibri" panose="020F0502020204030204"/>
            </a:endParaRPr>
          </a:p>
          <a:p>
            <a:pPr>
              <a:buFont typeface="Arial" panose="020F0502020204030204" pitchFamily="34" charset="0"/>
              <a:buChar char="•"/>
            </a:pPr>
            <a:r>
              <a:rPr lang="en-GB" dirty="0">
                <a:cs typeface="Calibri" panose="020F0502020204030204"/>
              </a:rPr>
              <a:t>We hold uniform swap shops regularly where families can buy second-hand uniform</a:t>
            </a:r>
          </a:p>
          <a:p>
            <a:pPr>
              <a:buFont typeface="Arial" panose="020F0502020204030204" pitchFamily="34" charset="0"/>
              <a:buChar char="•"/>
            </a:pPr>
            <a:r>
              <a:rPr lang="en-GB" dirty="0">
                <a:cs typeface="Calibri" panose="020F0502020204030204"/>
              </a:rPr>
              <a:t>If you are struggling to provide the correct uniform please contact Mrs Foster (</a:t>
            </a:r>
            <a:r>
              <a:rPr lang="en-GB" dirty="0">
                <a:cs typeface="Calibri" panose="020F0502020204030204"/>
                <a:hlinkClick r:id="rId2"/>
              </a:rPr>
              <a:t>advice@foxboroughprimary.co.uk</a:t>
            </a:r>
            <a:r>
              <a:rPr lang="en-GB" dirty="0">
                <a:cs typeface="Calibri" panose="020F0502020204030204"/>
              </a:rPr>
              <a:t>) </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spTree>
    <p:extLst>
      <p:ext uri="{BB962C8B-B14F-4D97-AF65-F5344CB8AC3E}">
        <p14:creationId xmlns:p14="http://schemas.microsoft.com/office/powerpoint/2010/main" val="32670060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Values</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pic>
        <p:nvPicPr>
          <p:cNvPr id="3" name="Picture 4">
            <a:extLst>
              <a:ext uri="{FF2B5EF4-FFF2-40B4-BE49-F238E27FC236}">
                <a16:creationId xmlns:a16="http://schemas.microsoft.com/office/drawing/2014/main" id="{3B78F157-60D6-6970-A2A5-6472EEE6C45A}"/>
              </a:ext>
            </a:extLst>
          </p:cNvPr>
          <p:cNvPicPr>
            <a:picLocks noChangeAspect="1"/>
          </p:cNvPicPr>
          <p:nvPr/>
        </p:nvPicPr>
        <p:blipFill>
          <a:blip r:embed="rId3"/>
          <a:stretch>
            <a:fillRect/>
          </a:stretch>
        </p:blipFill>
        <p:spPr>
          <a:xfrm>
            <a:off x="5649330" y="-2953"/>
            <a:ext cx="2480988" cy="6202471"/>
          </a:xfrm>
          <a:prstGeom prst="rect">
            <a:avLst/>
          </a:prstGeom>
        </p:spPr>
      </p:pic>
      <p:sp>
        <p:nvSpPr>
          <p:cNvPr id="5" name="TextBox 4">
            <a:extLst>
              <a:ext uri="{FF2B5EF4-FFF2-40B4-BE49-F238E27FC236}">
                <a16:creationId xmlns:a16="http://schemas.microsoft.com/office/drawing/2014/main" id="{FC056A7E-DA1C-6389-0C21-D869948B1344}"/>
              </a:ext>
            </a:extLst>
          </p:cNvPr>
          <p:cNvSpPr txBox="1"/>
          <p:nvPr/>
        </p:nvSpPr>
        <p:spPr>
          <a:xfrm>
            <a:off x="723419" y="2375221"/>
            <a:ext cx="4650399" cy="267765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dirty="0">
                <a:ea typeface="Calibri"/>
                <a:cs typeface="Calibri"/>
              </a:rPr>
              <a:t>These are our school values. These are well-embed in our school culture and form the basis of everything we do. </a:t>
            </a:r>
          </a:p>
          <a:p>
            <a:endParaRPr lang="en-GB" sz="2400" dirty="0">
              <a:ea typeface="Calibri"/>
              <a:cs typeface="Calibri"/>
            </a:endParaRPr>
          </a:p>
          <a:p>
            <a:r>
              <a:rPr lang="en-GB" sz="2400" dirty="0">
                <a:ea typeface="Calibri"/>
                <a:cs typeface="Calibri"/>
              </a:rPr>
              <a:t>Can you think of when we use or talk about our ROCK values?</a:t>
            </a:r>
          </a:p>
        </p:txBody>
      </p:sp>
    </p:spTree>
    <p:extLst>
      <p:ext uri="{BB962C8B-B14F-4D97-AF65-F5344CB8AC3E}">
        <p14:creationId xmlns:p14="http://schemas.microsoft.com/office/powerpoint/2010/main" val="14731625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644746-89E4-4B76-D10A-9727EEFC75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3FAB721-7CD7-EC08-7407-54326B33C0C4}"/>
              </a:ext>
            </a:extLst>
          </p:cNvPr>
          <p:cNvSpPr>
            <a:spLocks noGrp="1"/>
          </p:cNvSpPr>
          <p:nvPr>
            <p:ph type="title"/>
          </p:nvPr>
        </p:nvSpPr>
        <p:spPr>
          <a:xfrm>
            <a:off x="1197516" y="264991"/>
            <a:ext cx="10058400" cy="1450757"/>
          </a:xfrm>
        </p:spPr>
        <p:txBody>
          <a:bodyPr/>
          <a:lstStyle/>
          <a:p>
            <a:r>
              <a:rPr lang="en-GB" dirty="0"/>
              <a:t>ROCK curriculum</a:t>
            </a:r>
          </a:p>
        </p:txBody>
      </p:sp>
      <p:pic>
        <p:nvPicPr>
          <p:cNvPr id="4" name="Picture 3">
            <a:extLst>
              <a:ext uri="{FF2B5EF4-FFF2-40B4-BE49-F238E27FC236}">
                <a16:creationId xmlns:a16="http://schemas.microsoft.com/office/drawing/2014/main" id="{BBD3F386-BBDA-F22F-90D7-C9D4141A971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sp>
        <p:nvSpPr>
          <p:cNvPr id="5" name="TextBox 4">
            <a:extLst>
              <a:ext uri="{FF2B5EF4-FFF2-40B4-BE49-F238E27FC236}">
                <a16:creationId xmlns:a16="http://schemas.microsoft.com/office/drawing/2014/main" id="{5C6C5DF2-6E97-9368-C7DF-C7201E29FB4C}"/>
              </a:ext>
            </a:extLst>
          </p:cNvPr>
          <p:cNvSpPr txBox="1"/>
          <p:nvPr/>
        </p:nvSpPr>
        <p:spPr>
          <a:xfrm>
            <a:off x="461779" y="1704321"/>
            <a:ext cx="10988008" cy="45243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dirty="0">
                <a:ea typeface="Calibri"/>
                <a:cs typeface="Calibri"/>
              </a:rPr>
              <a:t>This year we will follow our ROCK curriculum to develop our values through a class project. We will present these to families in an exhibition at the end of the year. </a:t>
            </a:r>
          </a:p>
          <a:p>
            <a:endParaRPr lang="en-GB" sz="2400" dirty="0">
              <a:ea typeface="Calibri"/>
              <a:cs typeface="Calibri"/>
            </a:endParaRPr>
          </a:p>
          <a:p>
            <a:r>
              <a:rPr lang="en-GB" sz="2400" u="sng" dirty="0">
                <a:ea typeface="Calibri"/>
                <a:cs typeface="Calibri"/>
              </a:rPr>
              <a:t>ROCK electives</a:t>
            </a:r>
          </a:p>
          <a:p>
            <a:r>
              <a:rPr lang="en-GB" sz="2400" dirty="0">
                <a:ea typeface="Calibri"/>
                <a:cs typeface="Calibri"/>
              </a:rPr>
              <a:t>We will also be offering children the opportunity to choose a sports or arts based class to join in two terms throughout the year. </a:t>
            </a:r>
          </a:p>
          <a:p>
            <a:endParaRPr lang="en-GB" sz="2400" dirty="0">
              <a:ea typeface="Calibri"/>
              <a:cs typeface="Calibri"/>
            </a:endParaRPr>
          </a:p>
          <a:p>
            <a:r>
              <a:rPr lang="en-GB" sz="2400" dirty="0">
                <a:ea typeface="Calibri"/>
                <a:cs typeface="Calibri"/>
              </a:rPr>
              <a:t>The skills we are developing this half term are:</a:t>
            </a:r>
          </a:p>
          <a:p>
            <a:pPr marL="342900" indent="-342900">
              <a:buFont typeface="Arial" panose="020B0604020202020204" pitchFamily="34" charset="0"/>
              <a:buChar char="•"/>
            </a:pPr>
            <a:r>
              <a:rPr lang="en-GB" sz="2400" dirty="0">
                <a:ea typeface="Calibri"/>
                <a:cs typeface="Calibri"/>
              </a:rPr>
              <a:t>Taking care of my belongings</a:t>
            </a:r>
          </a:p>
          <a:p>
            <a:pPr marL="342900" indent="-342900">
              <a:buFont typeface="Arial" panose="020B0604020202020204" pitchFamily="34" charset="0"/>
              <a:buChar char="•"/>
            </a:pPr>
            <a:r>
              <a:rPr lang="en-GB" sz="2400" dirty="0">
                <a:ea typeface="Calibri"/>
                <a:cs typeface="Calibri"/>
              </a:rPr>
              <a:t>What’s in my local area? Finding a cause</a:t>
            </a:r>
          </a:p>
          <a:p>
            <a:pPr marL="342900" indent="-342900">
              <a:buFont typeface="Arial" panose="020B0604020202020204" pitchFamily="34" charset="0"/>
              <a:buChar char="•"/>
            </a:pPr>
            <a:r>
              <a:rPr lang="en-GB" sz="2400" dirty="0">
                <a:ea typeface="Calibri"/>
                <a:cs typeface="Calibri"/>
              </a:rPr>
              <a:t>Planning for a challenge </a:t>
            </a:r>
          </a:p>
          <a:p>
            <a:pPr marL="342900" indent="-342900">
              <a:buFont typeface="Arial" panose="020B0604020202020204" pitchFamily="34" charset="0"/>
              <a:buChar char="•"/>
            </a:pPr>
            <a:r>
              <a:rPr lang="en-GB" sz="2400" dirty="0">
                <a:ea typeface="Calibri"/>
                <a:cs typeface="Calibri"/>
              </a:rPr>
              <a:t>Importance of exercise </a:t>
            </a:r>
          </a:p>
        </p:txBody>
      </p:sp>
    </p:spTree>
    <p:extLst>
      <p:ext uri="{BB962C8B-B14F-4D97-AF65-F5344CB8AC3E}">
        <p14:creationId xmlns:p14="http://schemas.microsoft.com/office/powerpoint/2010/main" val="15964975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2DC133-F951-EEF6-C239-C6EF07416FBA}"/>
              </a:ext>
            </a:extLst>
          </p:cNvPr>
          <p:cNvSpPr>
            <a:spLocks noGrp="1"/>
          </p:cNvSpPr>
          <p:nvPr>
            <p:ph type="title"/>
          </p:nvPr>
        </p:nvSpPr>
        <p:spPr/>
        <p:txBody>
          <a:bodyPr/>
          <a:lstStyle/>
          <a:p>
            <a:r>
              <a:rPr lang="en-GB" dirty="0">
                <a:cs typeface="Calibri Light"/>
              </a:rPr>
              <a:t>Our year group responsibility is...</a:t>
            </a:r>
            <a:endParaRPr lang="en-GB" dirty="0"/>
          </a:p>
        </p:txBody>
      </p:sp>
      <p:pic>
        <p:nvPicPr>
          <p:cNvPr id="6" name="Content Placeholder 5">
            <a:extLst>
              <a:ext uri="{FF2B5EF4-FFF2-40B4-BE49-F238E27FC236}">
                <a16:creationId xmlns:a16="http://schemas.microsoft.com/office/drawing/2014/main" id="{D02E6240-F837-4724-894B-E8B415C976BC}"/>
              </a:ext>
            </a:extLst>
          </p:cNvPr>
          <p:cNvPicPr>
            <a:picLocks noGrp="1" noChangeAspect="1"/>
          </p:cNvPicPr>
          <p:nvPr>
            <p:ph idx="1"/>
          </p:nvPr>
        </p:nvPicPr>
        <p:blipFill>
          <a:blip r:embed="rId2"/>
          <a:stretch>
            <a:fillRect/>
          </a:stretch>
        </p:blipFill>
        <p:spPr>
          <a:xfrm>
            <a:off x="4469561" y="1846263"/>
            <a:ext cx="3313204" cy="4022725"/>
          </a:xfrm>
        </p:spPr>
      </p:pic>
      <p:pic>
        <p:nvPicPr>
          <p:cNvPr id="5" name="Picture 4" descr="A cartoon fox in a circle&#10;&#10;Description automatically generated">
            <a:extLst>
              <a:ext uri="{FF2B5EF4-FFF2-40B4-BE49-F238E27FC236}">
                <a16:creationId xmlns:a16="http://schemas.microsoft.com/office/drawing/2014/main" id="{620DBC0D-03C6-D3FD-4048-11E9B571C3C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spTree>
    <p:extLst>
      <p:ext uri="{BB962C8B-B14F-4D97-AF65-F5344CB8AC3E}">
        <p14:creationId xmlns:p14="http://schemas.microsoft.com/office/powerpoint/2010/main" val="36276989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2DC133-F951-EEF6-C239-C6EF07416FBA}"/>
              </a:ext>
            </a:extLst>
          </p:cNvPr>
          <p:cNvSpPr>
            <a:spLocks noGrp="1"/>
          </p:cNvSpPr>
          <p:nvPr>
            <p:ph type="title"/>
          </p:nvPr>
        </p:nvSpPr>
        <p:spPr/>
        <p:txBody>
          <a:bodyPr/>
          <a:lstStyle/>
          <a:p>
            <a:r>
              <a:rPr lang="en-GB" dirty="0">
                <a:cs typeface="Calibri Light"/>
              </a:rPr>
              <a:t>Our school performance will be...</a:t>
            </a:r>
            <a:endParaRPr lang="en-GB" dirty="0"/>
          </a:p>
        </p:txBody>
      </p:sp>
      <p:pic>
        <p:nvPicPr>
          <p:cNvPr id="6" name="Content Placeholder 5">
            <a:extLst>
              <a:ext uri="{FF2B5EF4-FFF2-40B4-BE49-F238E27FC236}">
                <a16:creationId xmlns:a16="http://schemas.microsoft.com/office/drawing/2014/main" id="{8D6DC6C5-0092-4EEB-A812-D680E5507315}"/>
              </a:ext>
            </a:extLst>
          </p:cNvPr>
          <p:cNvPicPr>
            <a:picLocks noGrp="1" noChangeAspect="1"/>
          </p:cNvPicPr>
          <p:nvPr>
            <p:ph idx="1"/>
          </p:nvPr>
        </p:nvPicPr>
        <p:blipFill>
          <a:blip r:embed="rId2"/>
          <a:stretch>
            <a:fillRect/>
          </a:stretch>
        </p:blipFill>
        <p:spPr>
          <a:xfrm>
            <a:off x="4468235" y="1846263"/>
            <a:ext cx="3315856" cy="4022725"/>
          </a:xfrm>
        </p:spPr>
      </p:pic>
      <p:pic>
        <p:nvPicPr>
          <p:cNvPr id="5" name="Picture 4" descr="A cartoon fox in a circle&#10;&#10;Description automatically generated">
            <a:extLst>
              <a:ext uri="{FF2B5EF4-FFF2-40B4-BE49-F238E27FC236}">
                <a16:creationId xmlns:a16="http://schemas.microsoft.com/office/drawing/2014/main" id="{620DBC0D-03C6-D3FD-4048-11E9B571C3C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spTree>
    <p:extLst>
      <p:ext uri="{BB962C8B-B14F-4D97-AF65-F5344CB8AC3E}">
        <p14:creationId xmlns:p14="http://schemas.microsoft.com/office/powerpoint/2010/main" val="3079552817"/>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AEB6ED0518F0B43A357D3B26693199F" ma:contentTypeVersion="14" ma:contentTypeDescription="Create a new document." ma:contentTypeScope="" ma:versionID="2c00b1ded8b4fdbee5b089466835be90">
  <xsd:schema xmlns:xsd="http://www.w3.org/2001/XMLSchema" xmlns:xs="http://www.w3.org/2001/XMLSchema" xmlns:p="http://schemas.microsoft.com/office/2006/metadata/properties" xmlns:ns3="8da6b9dd-86f4-4cac-8148-bbc85377ca66" xmlns:ns4="a6553648-9a99-4d84-8cd1-40cde701f59e" targetNamespace="http://schemas.microsoft.com/office/2006/metadata/properties" ma:root="true" ma:fieldsID="d037fad68cfafe94cefb21ca7a65992e" ns3:_="" ns4:_="">
    <xsd:import namespace="8da6b9dd-86f4-4cac-8148-bbc85377ca66"/>
    <xsd:import namespace="a6553648-9a99-4d84-8cd1-40cde701f59e"/>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KeyPoints" minOccurs="0"/>
                <xsd:element ref="ns3:MediaServiceKeyPoints" minOccurs="0"/>
                <xsd:element ref="ns3:MediaServiceDateTaken" minOccurs="0"/>
                <xsd:element ref="ns3:MediaServiceAutoTags" minOccurs="0"/>
                <xsd:element ref="ns3:MediaServiceLocation" minOccurs="0"/>
                <xsd:element ref="ns3:MediaServiceGenerationTime" minOccurs="0"/>
                <xsd:element ref="ns3:MediaServiceEventHashCode" minOccurs="0"/>
                <xsd:element ref="ns3:MediaServiceOCR"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da6b9dd-86f4-4cac-8148-bbc85377ca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a6553648-9a99-4d84-8cd1-40cde701f59e"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D686516-7089-4963-959E-FBED88F8BA30}">
  <ds:schemaRefs>
    <ds:schemaRef ds:uri="http://schemas.microsoft.com/sharepoint/v3/contenttype/forms"/>
  </ds:schemaRefs>
</ds:datastoreItem>
</file>

<file path=customXml/itemProps2.xml><?xml version="1.0" encoding="utf-8"?>
<ds:datastoreItem xmlns:ds="http://schemas.openxmlformats.org/officeDocument/2006/customXml" ds:itemID="{D61C40C0-C308-4FD9-9D2A-79C5072303C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da6b9dd-86f4-4cac-8148-bbc85377ca66"/>
    <ds:schemaRef ds:uri="a6553648-9a99-4d84-8cd1-40cde701f59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158403D-70D4-4D07-8F05-69B5CCD3C4FD}">
  <ds:schemaRefs>
    <ds:schemaRef ds:uri="http://purl.org/dc/terms/"/>
    <ds:schemaRef ds:uri="a6553648-9a99-4d84-8cd1-40cde701f59e"/>
    <ds:schemaRef ds:uri="8da6b9dd-86f4-4cac-8148-bbc85377ca66"/>
    <ds:schemaRef ds:uri="http://schemas.microsoft.com/office/infopath/2007/PartnerControls"/>
    <ds:schemaRef ds:uri="http://schemas.microsoft.com/office/2006/documentManagement/types"/>
    <ds:schemaRef ds:uri="http://purl.org/dc/elements/1.1/"/>
    <ds:schemaRef ds:uri="http://www.w3.org/XML/1998/namespace"/>
    <ds:schemaRef ds:uri="http://schemas.openxmlformats.org/package/2006/metadata/core-properties"/>
    <ds:schemaRef ds:uri="http://schemas.microsoft.com/office/2006/metadata/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Retrospect</Template>
  <TotalTime>207</TotalTime>
  <Words>1180</Words>
  <Application>Microsoft Office PowerPoint</Application>
  <PresentationFormat>Widescreen</PresentationFormat>
  <Paragraphs>107</Paragraphs>
  <Slides>24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Arial</vt:lpstr>
      <vt:lpstr>Calibri</vt:lpstr>
      <vt:lpstr>Calibri Light</vt:lpstr>
      <vt:lpstr>Courier New</vt:lpstr>
      <vt:lpstr>Retrospect</vt:lpstr>
      <vt:lpstr>Welcome to Year 3 Robin’s  ‘Meet the Teacher’</vt:lpstr>
      <vt:lpstr>Meet the staff</vt:lpstr>
      <vt:lpstr>Timings of the day</vt:lpstr>
      <vt:lpstr>Timings of the day</vt:lpstr>
      <vt:lpstr>Uniform and PE kits</vt:lpstr>
      <vt:lpstr>Values</vt:lpstr>
      <vt:lpstr>ROCK curriculum</vt:lpstr>
      <vt:lpstr>Our year group responsibility is...</vt:lpstr>
      <vt:lpstr>Our school performance will be...</vt:lpstr>
      <vt:lpstr>Our year group opportunity is...</vt:lpstr>
      <vt:lpstr>Behaviour - ROCK points</vt:lpstr>
      <vt:lpstr>Behaviour - ROCK points for your team</vt:lpstr>
      <vt:lpstr>Behaviour - responses</vt:lpstr>
      <vt:lpstr>Behaviour - responses</vt:lpstr>
      <vt:lpstr>Zones of regulation toolkits</vt:lpstr>
      <vt:lpstr>Our curriculum</vt:lpstr>
      <vt:lpstr>Our curriculum</vt:lpstr>
      <vt:lpstr>Home Learning </vt:lpstr>
      <vt:lpstr>Assessment</vt:lpstr>
      <vt:lpstr>How can you help your child?</vt:lpstr>
      <vt:lpstr>Dates for your diary- Autumn Term</vt:lpstr>
      <vt:lpstr>How we can help</vt:lpstr>
      <vt:lpstr>Thank you for your continued support</vt:lpstr>
      <vt:lpstr>Questions </vt:lpstr>
    </vt:vector>
  </TitlesOfParts>
  <Company>Pioneer Educational Trust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Year 1 Hedgehog’s ‘Meet the Teacher’</dc:title>
  <dc:creator>Pauline Sweetman</dc:creator>
  <cp:lastModifiedBy>Michael Wood</cp:lastModifiedBy>
  <cp:revision>414</cp:revision>
  <dcterms:created xsi:type="dcterms:W3CDTF">2019-09-04T10:21:56Z</dcterms:created>
  <dcterms:modified xsi:type="dcterms:W3CDTF">2025-09-23T06:52:05Z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0x0101008AEB6ED0518F0B43A357D3B26693199F</vt:lpwstr>
  </property>
</Properties>
</file>