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57" r:id="rId6"/>
    <p:sldId id="259" r:id="rId7"/>
    <p:sldId id="260" r:id="rId8"/>
    <p:sldId id="261" r:id="rId9"/>
    <p:sldId id="262" r:id="rId10"/>
    <p:sldId id="275" r:id="rId11"/>
    <p:sldId id="276" r:id="rId12"/>
    <p:sldId id="277" r:id="rId13"/>
    <p:sldId id="273" r:id="rId14"/>
    <p:sldId id="269" r:id="rId15"/>
    <p:sldId id="274" r:id="rId16"/>
    <p:sldId id="264" r:id="rId17"/>
    <p:sldId id="272" r:id="rId18"/>
    <p:sldId id="263" r:id="rId19"/>
    <p:sldId id="265" r:id="rId20"/>
    <p:sldId id="266" r:id="rId21"/>
    <p:sldId id="267" r:id="rId22"/>
    <p:sldId id="270" r:id="rId23"/>
    <p:sldId id="271" r:id="rId24"/>
    <p:sldId id="268"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EC40374-C6F2-49A9-06A5-345A23C2C853}" v="47" dt="2024-09-03T13:32:15.54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09" d="100"/>
          <a:sy n="109" d="100"/>
        </p:scale>
        <p:origin x="61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1346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26838878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560826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9B74E5-2F85-41BE-9ACD-57BF93A2830E}"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995003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A9B74E5-2F85-41BE-9ACD-57BF93A2830E}" type="datetimeFigureOut">
              <a:rPr lang="en-GB" smtClean="0"/>
              <a:t>23/09/2025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327A36F-02CD-487D-BEBC-AE1DB4CD6455}" type="slidenum">
              <a:rPr lang="en-GB" smtClean="0"/>
              <a:t>‹#›</a:t>
            </a:fld>
            <a:endParaRPr lang="en-GB"/>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5620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9B74E5-2F85-41BE-9ACD-57BF93A2830E}" type="datetimeFigureOut">
              <a:rPr lang="en-GB" smtClean="0"/>
              <a:t>23/09/2025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3186346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9B74E5-2F85-41BE-9ACD-57BF93A2830E}" type="datetimeFigureOut">
              <a:rPr lang="en-GB" smtClean="0"/>
              <a:t>23/09/2025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6860675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9B74E5-2F85-41BE-9ACD-57BF93A2830E}" type="datetimeFigureOut">
              <a:rPr lang="en-GB" smtClean="0"/>
              <a:t>23/09/2025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1880224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A9B74E5-2F85-41BE-9ACD-57BF93A2830E}" type="datetimeFigureOut">
              <a:rPr lang="en-GB" smtClean="0"/>
              <a:t>23/09/2025</a:t>
            </a:fld>
            <a:endParaRPr lang="en-GB"/>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GB"/>
          </a:p>
        </p:txBody>
      </p:sp>
      <p:sp>
        <p:nvSpPr>
          <p:cNvPr id="9" name="Slide Number Placeholder 8"/>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290381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A9B74E5-2F85-41BE-9ACD-57BF93A2830E}" type="datetimeFigureOut">
              <a:rPr lang="en-GB" smtClean="0"/>
              <a:t>23/09/2025</a:t>
            </a:fld>
            <a:endParaRPr lang="en-GB"/>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GB"/>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9327A36F-02CD-487D-BEBC-AE1DB4CD6455}" type="slidenum">
              <a:rPr lang="en-GB" smtClean="0"/>
              <a:t>‹#›</a:t>
            </a:fld>
            <a:endParaRPr lang="en-GB"/>
          </a:p>
        </p:txBody>
      </p:sp>
    </p:spTree>
    <p:extLst>
      <p:ext uri="{BB962C8B-B14F-4D97-AF65-F5344CB8AC3E}">
        <p14:creationId xmlns:p14="http://schemas.microsoft.com/office/powerpoint/2010/main" val="3739276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1A9B74E5-2F85-41BE-9ACD-57BF93A2830E}" type="datetimeFigureOut">
              <a:rPr lang="en-GB" smtClean="0"/>
              <a:t>23/09/2025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9327A36F-02CD-487D-BEBC-AE1DB4CD6455}" type="slidenum">
              <a:rPr lang="en-GB" smtClean="0"/>
              <a:t>‹#›</a:t>
            </a:fld>
            <a:endParaRPr lang="en-GB"/>
          </a:p>
        </p:txBody>
      </p:sp>
    </p:spTree>
    <p:extLst>
      <p:ext uri="{BB962C8B-B14F-4D97-AF65-F5344CB8AC3E}">
        <p14:creationId xmlns:p14="http://schemas.microsoft.com/office/powerpoint/2010/main" val="4431198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A9B74E5-2F85-41BE-9ACD-57BF93A2830E}" type="datetimeFigureOut">
              <a:rPr lang="en-GB" smtClean="0"/>
              <a:t>23/09/2025</a:t>
            </a:fld>
            <a:endParaRPr lang="en-GB"/>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GB"/>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9327A36F-02CD-487D-BEBC-AE1DB4CD6455}" type="slidenum">
              <a:rPr lang="en-GB" smtClean="0"/>
              <a:t>‹#›</a:t>
            </a:fld>
            <a:endParaRPr lang="en-GB"/>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625042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cid:image004.png@01D56318.267F0080"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hyperlink" Target="mailto:advice@foxboroughprimary.co.uk"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GB" sz="5400" dirty="0"/>
              <a:t>Welcome to Year 4 Woodpecker’s </a:t>
            </a:r>
            <a:br>
              <a:rPr lang="en-GB" sz="5400" dirty="0"/>
            </a:br>
            <a:r>
              <a:rPr lang="en-GB" sz="5400" dirty="0"/>
              <a:t>‘Meet the Teacher’</a:t>
            </a:r>
          </a:p>
        </p:txBody>
      </p:sp>
      <p:sp>
        <p:nvSpPr>
          <p:cNvPr id="3" name="Subtitle 2"/>
          <p:cNvSpPr>
            <a:spLocks noGrp="1"/>
          </p:cNvSpPr>
          <p:nvPr>
            <p:ph type="subTitle" idx="1"/>
          </p:nvPr>
        </p:nvSpPr>
        <p:spPr/>
        <p:txBody>
          <a:bodyPr/>
          <a:lstStyle/>
          <a:p>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01248" y="4120642"/>
            <a:ext cx="2042304" cy="2046894"/>
          </a:xfrm>
          <a:prstGeom prst="rect">
            <a:avLst/>
          </a:prstGeom>
        </p:spPr>
      </p:pic>
    </p:spTree>
    <p:extLst>
      <p:ext uri="{BB962C8B-B14F-4D97-AF65-F5344CB8AC3E}">
        <p14:creationId xmlns:p14="http://schemas.microsoft.com/office/powerpoint/2010/main" val="41269546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Behaviour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1025" name="Diagram 2" descr="cid:image004.png@01D56318.267F0080"/>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4821457" y="2157408"/>
            <a:ext cx="3619369" cy="1669745"/>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a:spLocks noChangeArrowheads="1"/>
          </p:cNvSpPr>
          <p:nvPr/>
        </p:nvSpPr>
        <p:spPr bwMode="auto">
          <a:xfrm>
            <a:off x="921864" y="4031370"/>
            <a:ext cx="10409231" cy="1477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effectLst/>
                <a:latin typeface="Arial"/>
                <a:ea typeface="Calibri"/>
                <a:cs typeface="Arial"/>
              </a:rPr>
              <a:t>We promote positive behaviour by awarding </a:t>
            </a:r>
            <a:r>
              <a:rPr lang="en-GB" altLang="en-US" dirty="0">
                <a:latin typeface="Arial"/>
                <a:ea typeface="Calibri"/>
                <a:cs typeface="Arial"/>
              </a:rPr>
              <a:t>tokens</a:t>
            </a:r>
            <a:r>
              <a:rPr kumimoji="0" lang="en-GB" altLang="en-US" b="0" i="0" u="none" strike="noStrike" cap="none" normalizeH="0" baseline="0" dirty="0">
                <a:ln>
                  <a:noFill/>
                </a:ln>
                <a:effectLst/>
                <a:latin typeface="Arial"/>
                <a:ea typeface="Calibri"/>
                <a:cs typeface="Arial"/>
              </a:rPr>
              <a:t>.</a:t>
            </a:r>
          </a:p>
          <a:p>
            <a:pPr marL="0" marR="0" lvl="0" indent="0" algn="l" defTabSz="914400" rtl="0" eaLnBrk="0" fontAlgn="base" latinLnBrk="0" hangingPunct="0">
              <a:lnSpc>
                <a:spcPct val="100000"/>
              </a:lnSpc>
              <a:spcBef>
                <a:spcPct val="0"/>
              </a:spcBef>
              <a:spcAft>
                <a:spcPct val="0"/>
              </a:spcAft>
              <a:buClrTx/>
              <a:buSzTx/>
              <a:buFontTx/>
              <a:buNone/>
              <a:tabLst/>
            </a:pPr>
            <a:r>
              <a:rPr lang="en-GB" altLang="en-US" dirty="0">
                <a:latin typeface="Arial" panose="020B0604020202020204" pitchFamily="34" charset="0"/>
                <a:ea typeface="Calibri" panose="020F0502020204030204" pitchFamily="34" charset="0"/>
              </a:rPr>
              <a:t>O</a:t>
            </a:r>
            <a:r>
              <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rPr>
              <a:t>n the rare occasion it is necessary, a Response 1, 2 or 3</a:t>
            </a:r>
            <a:r>
              <a:rPr lang="en-GB" altLang="en-US" dirty="0">
                <a:latin typeface="Arial" panose="020B0604020202020204" pitchFamily="34" charset="0"/>
                <a:ea typeface="Calibri" panose="020F0502020204030204" pitchFamily="34" charset="0"/>
              </a:rPr>
              <a:t> by be used as point for children to reflect on their behaviour and to discuss their behaviour with an adult. </a:t>
            </a:r>
            <a:endParaRPr kumimoji="0" lang="en-GB" altLang="en-US" b="0"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b="0" i="0" u="none" strike="noStrike" cap="none" normalizeH="0" baseline="0" dirty="0">
                <a:ln>
                  <a:noFill/>
                </a:ln>
                <a:effectLst/>
                <a:latin typeface="Arial"/>
                <a:ea typeface="Calibri"/>
                <a:cs typeface="Arial"/>
              </a:rPr>
              <a:t>We have high expectations of our children and responses will be only be issued after a number of reminders have been given and children have had the opportunity to ‘repair’ the situation.</a:t>
            </a:r>
            <a:endParaRPr kumimoji="0" lang="en-GB" altLang="en-US" sz="3200" b="0" i="0" u="none" strike="noStrike" cap="none" normalizeH="0" baseline="0" dirty="0">
              <a:ln>
                <a:noFill/>
              </a:ln>
              <a:effectLst/>
              <a:latin typeface="Arial"/>
              <a:ea typeface="Calibri"/>
              <a:cs typeface="Arial"/>
            </a:endParaRPr>
          </a:p>
        </p:txBody>
      </p:sp>
    </p:spTree>
    <p:extLst>
      <p:ext uri="{BB962C8B-B14F-4D97-AF65-F5344CB8AC3E}">
        <p14:creationId xmlns:p14="http://schemas.microsoft.com/office/powerpoint/2010/main" val="2063695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326917"/>
            <a:ext cx="10058400" cy="1450757"/>
          </a:xfrm>
        </p:spPr>
        <p:txBody>
          <a:bodyPr/>
          <a:lstStyle/>
          <a:p>
            <a:r>
              <a:rPr lang="en-GB" dirty="0"/>
              <a:t>Behaviour </a:t>
            </a:r>
          </a:p>
        </p:txBody>
      </p:sp>
      <p:sp>
        <p:nvSpPr>
          <p:cNvPr id="3" name="Content Placeholder 2"/>
          <p:cNvSpPr>
            <a:spLocks noGrp="1"/>
          </p:cNvSpPr>
          <p:nvPr>
            <p:ph idx="1"/>
          </p:nvPr>
        </p:nvSpPr>
        <p:spPr/>
        <p:txBody>
          <a:bodyPr vert="horz" lIns="0" tIns="45720" rIns="0" bIns="45720" rtlCol="0" anchor="t">
            <a:normAutofit/>
          </a:bodyPr>
          <a:lstStyle/>
          <a:p>
            <a:r>
              <a:rPr lang="en-GB" dirty="0"/>
              <a:t>If a response needs to be issued they will follow this format:</a:t>
            </a:r>
          </a:p>
          <a:p>
            <a:endParaRPr lang="en-GB" dirty="0"/>
          </a:p>
          <a:p>
            <a:r>
              <a:rPr lang="en-GB" b="1" dirty="0"/>
              <a:t>Response  1</a:t>
            </a:r>
            <a:r>
              <a:rPr lang="en-GB" dirty="0"/>
              <a:t> – Verbal warning</a:t>
            </a:r>
            <a:endParaRPr lang="en-GB" dirty="0">
              <a:ea typeface="Calibri"/>
              <a:cs typeface="Calibri"/>
            </a:endParaRPr>
          </a:p>
          <a:p>
            <a:r>
              <a:rPr lang="en-GB" b="1" dirty="0"/>
              <a:t>Response  2</a:t>
            </a:r>
            <a:r>
              <a:rPr lang="en-GB" dirty="0"/>
              <a:t> – Class-based consequence</a:t>
            </a:r>
            <a:endParaRPr lang="en-GB" dirty="0">
              <a:ea typeface="Calibri"/>
              <a:cs typeface="Calibri"/>
            </a:endParaRPr>
          </a:p>
          <a:p>
            <a:r>
              <a:rPr lang="en-GB" b="1" dirty="0"/>
              <a:t>Response  3</a:t>
            </a:r>
            <a:r>
              <a:rPr lang="en-GB" dirty="0"/>
              <a:t> – Further support such as another member of staff to come into class or the child visits another member of staff (10 mins max). </a:t>
            </a:r>
            <a:endParaRPr lang="en-GB" dirty="0">
              <a:ea typeface="Calibri"/>
              <a:cs typeface="Calibri"/>
            </a:endParaRPr>
          </a:p>
          <a:p>
            <a:r>
              <a:rPr lang="en-GB" dirty="0"/>
              <a:t>You will receive a text if your child is issued with a response and any child issued a Response 3 will require you to have meeting with the class teacher to plan how we can together support your children in making the right choices going forward. </a:t>
            </a:r>
          </a:p>
          <a:p>
            <a:endParaRPr lang="en-GB" dirty="0"/>
          </a:p>
          <a:p>
            <a:pPr marL="0" indent="0">
              <a:buNone/>
            </a:pPr>
            <a:endParaRPr lang="en-GB" dirty="0">
              <a:cs typeface="Calibri" panose="020F0502020204030204"/>
            </a:endParaRPr>
          </a:p>
        </p:txBody>
      </p:sp>
      <p:pic>
        <p:nvPicPr>
          <p:cNvPr id="5" name="Picture 4" descr="A cartoon fox in a circle&#10;&#10;Description automatically generated">
            <a:extLst>
              <a:ext uri="{FF2B5EF4-FFF2-40B4-BE49-F238E27FC236}">
                <a16:creationId xmlns:a16="http://schemas.microsoft.com/office/drawing/2014/main" id="{DA3CD25E-C3D2-D17E-736E-E65A9D26CBF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9382381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490D0-3672-446A-AC12-B4830333BD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39CB82C2-DF65-4EC1-8280-F201D50F57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a:extLst>
              <a:ext uri="{FF2B5EF4-FFF2-40B4-BE49-F238E27FC236}">
                <a16:creationId xmlns:a16="http://schemas.microsoft.com/office/drawing/2014/main" id="{7E1D4427-852B-4B37-8E76-0E9F1810BA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useBgFill="1">
        <p:nvSpPr>
          <p:cNvPr id="15" name="Rectangle 14">
            <a:extLst>
              <a:ext uri="{FF2B5EF4-FFF2-40B4-BE49-F238E27FC236}">
                <a16:creationId xmlns:a16="http://schemas.microsoft.com/office/drawing/2014/main" id="{FA4CD5CB-D209-4D70-8CA4-629731C592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7AE29AB-9D05-A5A6-3488-BFC3DA2255AF}"/>
              </a:ext>
            </a:extLst>
          </p:cNvPr>
          <p:cNvSpPr>
            <a:spLocks noGrp="1"/>
          </p:cNvSpPr>
          <p:nvPr>
            <p:ph type="title"/>
          </p:nvPr>
        </p:nvSpPr>
        <p:spPr>
          <a:xfrm>
            <a:off x="8141110" y="639097"/>
            <a:ext cx="3401961" cy="3686015"/>
          </a:xfrm>
        </p:spPr>
        <p:txBody>
          <a:bodyPr vert="horz" lIns="91440" tIns="45720" rIns="91440" bIns="45720" rtlCol="0" anchor="b">
            <a:normAutofit/>
          </a:bodyPr>
          <a:lstStyle/>
          <a:p>
            <a:r>
              <a:rPr lang="en-US" sz="6100">
                <a:solidFill>
                  <a:schemeClr val="tx1">
                    <a:lumMod val="85000"/>
                    <a:lumOff val="15000"/>
                  </a:schemeClr>
                </a:solidFill>
              </a:rPr>
              <a:t>Zones of regulation toolkits</a:t>
            </a:r>
          </a:p>
        </p:txBody>
      </p:sp>
      <p:sp>
        <p:nvSpPr>
          <p:cNvPr id="3" name="Content Placeholder 2">
            <a:extLst>
              <a:ext uri="{FF2B5EF4-FFF2-40B4-BE49-F238E27FC236}">
                <a16:creationId xmlns:a16="http://schemas.microsoft.com/office/drawing/2014/main" id="{64C7B8A1-A82C-EFA8-D96A-4AFD4CF0C221}"/>
              </a:ext>
            </a:extLst>
          </p:cNvPr>
          <p:cNvSpPr>
            <a:spLocks noGrp="1"/>
          </p:cNvSpPr>
          <p:nvPr>
            <p:ph idx="1"/>
          </p:nvPr>
        </p:nvSpPr>
        <p:spPr>
          <a:xfrm>
            <a:off x="8141110" y="4455621"/>
            <a:ext cx="3417990" cy="1238616"/>
          </a:xfrm>
        </p:spPr>
        <p:txBody>
          <a:bodyPr vert="horz" lIns="91440" tIns="45720" rIns="91440" bIns="45720" rtlCol="0">
            <a:normAutofit/>
          </a:bodyPr>
          <a:lstStyle/>
          <a:p>
            <a:pPr marL="0" indent="0">
              <a:buNone/>
            </a:pPr>
            <a:r>
              <a:rPr lang="en-US" sz="1700" cap="all" spc="200">
                <a:solidFill>
                  <a:schemeClr val="tx1">
                    <a:lumMod val="85000"/>
                    <a:lumOff val="15000"/>
                  </a:schemeClr>
                </a:solidFill>
                <a:latin typeface="+mj-lt"/>
              </a:rPr>
              <a:t>We teach children to recognise how they are feeling so that they can learn to self-regulate. </a:t>
            </a:r>
          </a:p>
        </p:txBody>
      </p:sp>
      <p:pic>
        <p:nvPicPr>
          <p:cNvPr id="4" name="Picture 3" descr="A group of signs with pictures of people&#10;&#10;Description automatically generated">
            <a:extLst>
              <a:ext uri="{FF2B5EF4-FFF2-40B4-BE49-F238E27FC236}">
                <a16:creationId xmlns:a16="http://schemas.microsoft.com/office/drawing/2014/main" id="{16926015-2753-2A43-418D-4E794D3ED151}"/>
              </a:ext>
            </a:extLst>
          </p:cNvPr>
          <p:cNvPicPr>
            <a:picLocks noChangeAspect="1"/>
          </p:cNvPicPr>
          <p:nvPr/>
        </p:nvPicPr>
        <p:blipFill>
          <a:blip r:embed="rId2"/>
          <a:stretch>
            <a:fillRect/>
          </a:stretch>
        </p:blipFill>
        <p:spPr>
          <a:xfrm>
            <a:off x="633999" y="1136696"/>
            <a:ext cx="6912217" cy="4060926"/>
          </a:xfrm>
          <a:prstGeom prst="rect">
            <a:avLst/>
          </a:prstGeom>
        </p:spPr>
      </p:pic>
      <p:cxnSp>
        <p:nvCxnSpPr>
          <p:cNvPr id="17" name="Straight Connector 16">
            <a:extLst>
              <a:ext uri="{FF2B5EF4-FFF2-40B4-BE49-F238E27FC236}">
                <a16:creationId xmlns:a16="http://schemas.microsoft.com/office/drawing/2014/main" id="{5C6A2BAE-B461-4B55-8E1F-0722ABDD139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209305" y="4343400"/>
            <a:ext cx="3200400" cy="0"/>
          </a:xfrm>
          <a:prstGeom prst="line">
            <a:avLst/>
          </a:prstGeom>
          <a:ln w="6350">
            <a:solidFill>
              <a:schemeClr val="tx2">
                <a:alpha val="90000"/>
              </a:schemeClr>
            </a:solidFill>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4C27B90-DF2B-4D00-BA07-18ED774CD2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a:extLst>
              <a:ext uri="{FF2B5EF4-FFF2-40B4-BE49-F238E27FC236}">
                <a16:creationId xmlns:a16="http://schemas.microsoft.com/office/drawing/2014/main" id="{593ACC25-C262-417A-8AA9-0641C772B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6" name="Picture 5" descr="A cartoon fox in a circle&#10;&#10;Description automatically generated">
            <a:extLst>
              <a:ext uri="{FF2B5EF4-FFF2-40B4-BE49-F238E27FC236}">
                <a16:creationId xmlns:a16="http://schemas.microsoft.com/office/drawing/2014/main" id="{D78F7B3F-67B5-BA8A-0E17-1ADD8465E0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2639783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Our curriculum</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dirty="0"/>
              <a:t>Please see our website each term for our curriculum overviews for each subject.</a:t>
            </a:r>
            <a:endParaRPr lang="en-GB" dirty="0">
              <a:ea typeface="Calibri"/>
              <a:cs typeface="Calibri"/>
            </a:endParaRPr>
          </a:p>
          <a:p>
            <a:pPr>
              <a:buFont typeface="Courier New" panose="02070309020205020404" pitchFamily="49" charset="0"/>
              <a:buChar char="o"/>
            </a:pPr>
            <a:r>
              <a:rPr lang="en-GB" dirty="0"/>
              <a:t>These are our topics for the first half term:</a:t>
            </a:r>
            <a:endParaRPr lang="en-GB" dirty="0">
              <a:ea typeface="Calibri"/>
              <a:cs typeface="Calibri"/>
            </a:endParaRPr>
          </a:p>
          <a:p>
            <a:pPr>
              <a:buFont typeface="Courier New" panose="02070309020205020404" pitchFamily="49" charset="0"/>
              <a:buChar char="o"/>
            </a:pPr>
            <a:r>
              <a:rPr lang="en-GB" dirty="0">
                <a:ea typeface="Calibri"/>
                <a:cs typeface="Calibri"/>
              </a:rPr>
              <a:t>History-  Ancient Greece</a:t>
            </a:r>
          </a:p>
          <a:p>
            <a:pPr>
              <a:buFont typeface="Courier New" panose="02070309020205020404" pitchFamily="49" charset="0"/>
              <a:buChar char="o"/>
            </a:pPr>
            <a:r>
              <a:rPr lang="en-GB" dirty="0">
                <a:ea typeface="Calibri"/>
                <a:cs typeface="Calibri"/>
              </a:rPr>
              <a:t>Geography – Our local area</a:t>
            </a:r>
          </a:p>
          <a:p>
            <a:pPr>
              <a:buFont typeface="Courier New" panose="02070309020205020404" pitchFamily="49" charset="0"/>
              <a:buChar char="o"/>
            </a:pPr>
            <a:r>
              <a:rPr lang="en-GB" dirty="0">
                <a:ea typeface="Calibri"/>
                <a:cs typeface="Calibri"/>
              </a:rPr>
              <a:t>Science- Human Body</a:t>
            </a:r>
          </a:p>
          <a:p>
            <a:pPr>
              <a:buFont typeface="Courier New" panose="02070309020205020404" pitchFamily="49" charset="0"/>
              <a:buChar char="o"/>
            </a:pPr>
            <a:r>
              <a:rPr lang="en-GB" dirty="0">
                <a:ea typeface="Calibri"/>
                <a:cs typeface="Calibri"/>
              </a:rPr>
              <a:t>Art- Light</a:t>
            </a:r>
          </a:p>
          <a:p>
            <a:pPr>
              <a:buFont typeface="Courier New" panose="02070309020205020404" pitchFamily="49" charset="0"/>
              <a:buChar char="o"/>
            </a:pPr>
            <a:r>
              <a:rPr lang="en-GB" dirty="0"/>
              <a:t>In English we will be starting with the book Alice in Wonderland</a:t>
            </a:r>
            <a:endParaRPr lang="en-GB" dirty="0">
              <a:ea typeface="Calibri"/>
              <a:cs typeface="Calibri"/>
            </a:endParaRPr>
          </a:p>
          <a:p>
            <a:pPr>
              <a:buFont typeface="Courier New" panose="02070309020205020404" pitchFamily="49" charset="0"/>
              <a:buChar char="o"/>
            </a:pPr>
            <a:r>
              <a:rPr lang="en-GB" dirty="0"/>
              <a:t>In maths we will be learning about Place value and addition and subtraction. Working on the fluency, reasoning and problem solving skills. Also, we will focus on times tables. </a:t>
            </a:r>
            <a:endParaRPr lang="en-GB" dirty="0">
              <a:ea typeface="Calibri"/>
              <a:cs typeface="Calibri"/>
            </a:endParaRP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42788220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2896" y="286603"/>
            <a:ext cx="10058400" cy="918402"/>
          </a:xfrm>
          <a:gradFill>
            <a:gsLst>
              <a:gs pos="0">
                <a:schemeClr val="bg2">
                  <a:lumMod val="9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p:spPr>
        <p:txBody>
          <a:bodyPr/>
          <a:lstStyle/>
          <a:p>
            <a:r>
              <a:rPr lang="en-GB" dirty="0"/>
              <a:t>Our curriculum</a:t>
            </a:r>
          </a:p>
        </p:txBody>
      </p:sp>
      <p:sp>
        <p:nvSpPr>
          <p:cNvPr id="3" name="Content Placeholder 2"/>
          <p:cNvSpPr>
            <a:spLocks noGrp="1"/>
          </p:cNvSpPr>
          <p:nvPr>
            <p:ph idx="1"/>
          </p:nvPr>
        </p:nvSpPr>
        <p:spPr>
          <a:xfrm>
            <a:off x="1097280" y="1845734"/>
            <a:ext cx="3701442" cy="4023360"/>
          </a:xfrm>
        </p:spPr>
        <p:txBody>
          <a:bodyPr vert="horz" lIns="0" tIns="45720" rIns="0" bIns="45720" rtlCol="0" anchor="t">
            <a:normAutofit/>
          </a:bodyPr>
          <a:lstStyle/>
          <a:p>
            <a:pPr>
              <a:buFont typeface="Courier New" panose="02070309020205020404" pitchFamily="49" charset="0"/>
              <a:buChar char="o"/>
            </a:pPr>
            <a:r>
              <a:rPr lang="en-GB" dirty="0"/>
              <a:t>In Art, Science, History and Geography we use Knowledge Organisers to support the children in remembering the key information they will need to remember for each topic. These are available on the school website so that you can look at them with your children at home. You can even quiz your children about different sections. </a:t>
            </a:r>
            <a:endParaRPr lang="en-GB" dirty="0">
              <a:ea typeface="Calibri"/>
              <a:cs typeface="Calibri"/>
            </a:endParaRPr>
          </a:p>
          <a:p>
            <a:pPr marL="0" indent="0">
              <a:buNone/>
            </a:pPr>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912" y="5483434"/>
            <a:ext cx="1062658" cy="1066008"/>
          </a:xfrm>
          <a:prstGeom prst="rect">
            <a:avLst/>
          </a:prstGeom>
        </p:spPr>
      </p:pic>
      <p:pic>
        <p:nvPicPr>
          <p:cNvPr id="5" name="Picture 5" descr="A picture containing diagram&#10;&#10;Description automatically generated">
            <a:extLst>
              <a:ext uri="{FF2B5EF4-FFF2-40B4-BE49-F238E27FC236}">
                <a16:creationId xmlns:a16="http://schemas.microsoft.com/office/drawing/2014/main" id="{D7B6DBC8-2020-08A0-4205-6BDE7118938C}"/>
              </a:ext>
            </a:extLst>
          </p:cNvPr>
          <p:cNvPicPr>
            <a:picLocks noChangeAspect="1"/>
          </p:cNvPicPr>
          <p:nvPr/>
        </p:nvPicPr>
        <p:blipFill>
          <a:blip r:embed="rId3"/>
          <a:stretch>
            <a:fillRect/>
          </a:stretch>
        </p:blipFill>
        <p:spPr>
          <a:xfrm>
            <a:off x="4901851" y="1081399"/>
            <a:ext cx="7095995" cy="5008353"/>
          </a:xfrm>
          <a:prstGeom prst="rect">
            <a:avLst/>
          </a:prstGeom>
        </p:spPr>
      </p:pic>
    </p:spTree>
    <p:extLst>
      <p:ext uri="{BB962C8B-B14F-4D97-AF65-F5344CB8AC3E}">
        <p14:creationId xmlns:p14="http://schemas.microsoft.com/office/powerpoint/2010/main" val="23690079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Home Learning </a:t>
            </a:r>
          </a:p>
        </p:txBody>
      </p:sp>
      <p:sp>
        <p:nvSpPr>
          <p:cNvPr id="3" name="Content Placeholder 2"/>
          <p:cNvSpPr>
            <a:spLocks noGrp="1"/>
          </p:cNvSpPr>
          <p:nvPr>
            <p:ph idx="1"/>
          </p:nvPr>
        </p:nvSpPr>
        <p:spPr/>
        <p:txBody>
          <a:bodyPr vert="horz" lIns="0" tIns="45720" rIns="0" bIns="45720" rtlCol="0" anchor="t">
            <a:normAutofit fontScale="92500" lnSpcReduction="10000"/>
          </a:bodyPr>
          <a:lstStyle/>
          <a:p>
            <a:r>
              <a:rPr lang="en-GB" dirty="0"/>
              <a:t>Reading workbook- Week 1</a:t>
            </a:r>
          </a:p>
          <a:p>
            <a:r>
              <a:rPr lang="en-GB" dirty="0"/>
              <a:t>Maths workbook- Week 2</a:t>
            </a:r>
            <a:endParaRPr lang="en-GB" dirty="0">
              <a:ea typeface="Calibri"/>
              <a:cs typeface="Calibri"/>
            </a:endParaRPr>
          </a:p>
          <a:p>
            <a:pPr marL="0" indent="0">
              <a:buNone/>
            </a:pPr>
            <a:r>
              <a:rPr lang="en-GB" dirty="0">
                <a:cs typeface="Calibri" panose="020F0502020204030204"/>
              </a:rPr>
              <a:t> Daily reading</a:t>
            </a:r>
          </a:p>
          <a:p>
            <a:pPr marL="0" indent="0">
              <a:buNone/>
            </a:pPr>
            <a:r>
              <a:rPr lang="en-GB" dirty="0">
                <a:cs typeface="Calibri" panose="020F0502020204030204"/>
              </a:rPr>
              <a:t> Spelling Shed</a:t>
            </a:r>
          </a:p>
          <a:p>
            <a:r>
              <a:rPr lang="en-GB" dirty="0">
                <a:cs typeface="Calibri" panose="020F0502020204030204"/>
              </a:rPr>
              <a:t>Times Tables Rockstars</a:t>
            </a:r>
            <a:endParaRPr lang="en-GB" dirty="0"/>
          </a:p>
          <a:p>
            <a:r>
              <a:rPr lang="en-GB" dirty="0"/>
              <a:t>Homework expectations: Every child will bring their homework on time and at a high standard. Every child will follow the school rules for presentation.</a:t>
            </a:r>
          </a:p>
          <a:p>
            <a:r>
              <a:rPr lang="en-GB" dirty="0"/>
              <a:t>Children who do not complete their homework will attend homework club. This is designed, not as a punishment, but as a second opportunity to complete the work with support from an adult. </a:t>
            </a:r>
          </a:p>
          <a:p>
            <a:r>
              <a:rPr lang="en-GB" dirty="0"/>
              <a:t>If your child is struggling to complete homework at home, please let us know so that we can arrange for them to attend homework club.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9967525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Assessment</a:t>
            </a:r>
          </a:p>
        </p:txBody>
      </p:sp>
      <p:sp>
        <p:nvSpPr>
          <p:cNvPr id="3" name="Content Placeholder 2"/>
          <p:cNvSpPr>
            <a:spLocks noGrp="1"/>
          </p:cNvSpPr>
          <p:nvPr>
            <p:ph idx="1"/>
          </p:nvPr>
        </p:nvSpPr>
        <p:spPr/>
        <p:txBody>
          <a:bodyPr vert="horz" lIns="0" tIns="45720" rIns="0" bIns="45720" rtlCol="0" anchor="t">
            <a:normAutofit/>
          </a:bodyPr>
          <a:lstStyle/>
          <a:p>
            <a:r>
              <a:rPr lang="en-GB" dirty="0"/>
              <a:t>Times tables check - Daily and termly</a:t>
            </a:r>
          </a:p>
          <a:p>
            <a:r>
              <a:rPr lang="en-GB" dirty="0"/>
              <a:t>Spelling test – Weekly </a:t>
            </a:r>
            <a:endParaRPr lang="en-GB" dirty="0">
              <a:ea typeface="Calibri"/>
              <a:cs typeface="Calibri"/>
            </a:endParaRPr>
          </a:p>
          <a:p>
            <a:r>
              <a:rPr lang="en-GB" dirty="0"/>
              <a:t>Reading, SPAG and Maths assessments – Termly</a:t>
            </a:r>
          </a:p>
          <a:p>
            <a:endParaRPr lang="en-GB" dirty="0"/>
          </a:p>
          <a:p>
            <a:r>
              <a:rPr lang="en-GB" dirty="0"/>
              <a:t>Each lesson is assessed using our SOLO colours. This information is used by children and teachers to shape future learning. SOLO colours are used in all subjects for Assessment for Learning (AFL).</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2050" name="Picture 2">
            <a:extLst>
              <a:ext uri="{FF2B5EF4-FFF2-40B4-BE49-F238E27FC236}">
                <a16:creationId xmlns:a16="http://schemas.microsoft.com/office/drawing/2014/main" id="{65628F56-6F7E-42C7-98F7-D984E69B767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16480" y="4916594"/>
            <a:ext cx="7620000" cy="952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7949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can you help your child?</a:t>
            </a:r>
          </a:p>
        </p:txBody>
      </p:sp>
      <p:sp>
        <p:nvSpPr>
          <p:cNvPr id="3" name="Content Placeholder 2"/>
          <p:cNvSpPr>
            <a:spLocks noGrp="1"/>
          </p:cNvSpPr>
          <p:nvPr>
            <p:ph idx="1"/>
          </p:nvPr>
        </p:nvSpPr>
        <p:spPr/>
        <p:txBody>
          <a:bodyPr/>
          <a:lstStyle/>
          <a:p>
            <a:r>
              <a:rPr lang="en-GB" dirty="0"/>
              <a:t>Read daily </a:t>
            </a:r>
          </a:p>
          <a:p>
            <a:r>
              <a:rPr lang="en-GB" dirty="0"/>
              <a:t>Label uniform </a:t>
            </a:r>
          </a:p>
          <a:p>
            <a:r>
              <a:rPr lang="en-GB" dirty="0"/>
              <a:t>Practice times tables </a:t>
            </a:r>
          </a:p>
          <a:p>
            <a:r>
              <a:rPr lang="en-GB" dirty="0"/>
              <a:t>Raise any concerns with school </a:t>
            </a:r>
          </a:p>
          <a:p>
            <a:r>
              <a:rPr lang="en-GB" dirty="0"/>
              <a:t>Ensure homework is completed on time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1226372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Dates for your diary- Autumn Term</a:t>
            </a:r>
          </a:p>
        </p:txBody>
      </p:sp>
      <p:sp>
        <p:nvSpPr>
          <p:cNvPr id="3" name="Content Placeholder 2"/>
          <p:cNvSpPr>
            <a:spLocks noGrp="1"/>
          </p:cNvSpPr>
          <p:nvPr>
            <p:ph idx="1"/>
          </p:nvPr>
        </p:nvSpPr>
        <p:spPr/>
        <p:txBody>
          <a:bodyPr vert="horz" lIns="0" tIns="45720" rIns="0" bIns="45720" rtlCol="0" anchor="t">
            <a:normAutofit/>
          </a:bodyPr>
          <a:lstStyle/>
          <a:p>
            <a:pPr marL="0" indent="0">
              <a:buNone/>
            </a:pPr>
            <a:r>
              <a:rPr lang="en-GB" sz="2800" dirty="0">
                <a:ea typeface="+mn-lt"/>
                <a:cs typeface="+mn-lt"/>
              </a:rPr>
              <a:t> </a:t>
            </a:r>
            <a:r>
              <a:rPr lang="en-GB" sz="2800" dirty="0">
                <a:cs typeface="Calibri"/>
              </a:rPr>
              <a:t>Tuesday 1st October – Stay And... </a:t>
            </a:r>
            <a:endParaRPr lang="en-US" dirty="0">
              <a:cs typeface="Calibri"/>
            </a:endParaRPr>
          </a:p>
          <a:p>
            <a:pPr marL="0" indent="0">
              <a:buNone/>
            </a:pPr>
            <a:r>
              <a:rPr lang="en-GB" sz="2800" dirty="0">
                <a:ea typeface="Calibri"/>
                <a:cs typeface="Calibri"/>
              </a:rPr>
              <a:t>Thursday 3rd October – Census Day Pyjamas Dress up</a:t>
            </a:r>
            <a:endParaRPr lang="en-GB" sz="2800" dirty="0">
              <a:cs typeface="Calibri"/>
            </a:endParaRPr>
          </a:p>
          <a:p>
            <a:pPr marL="0" indent="0">
              <a:buNone/>
            </a:pPr>
            <a:r>
              <a:rPr lang="en-GB" sz="2800" dirty="0">
                <a:cs typeface="Calibri"/>
              </a:rPr>
              <a:t>Wednesday 16th October - Learning Review Day</a:t>
            </a:r>
            <a:endParaRPr lang="en-US" dirty="0">
              <a:ea typeface="Calibri" panose="020F0502020204030204"/>
              <a:cs typeface="Calibri"/>
            </a:endParaRPr>
          </a:p>
          <a:p>
            <a:r>
              <a:rPr lang="en-GB" sz="2800" dirty="0">
                <a:ea typeface="+mn-lt"/>
                <a:cs typeface="+mn-lt"/>
              </a:rPr>
              <a:t>Friday 25th October -</a:t>
            </a:r>
            <a:r>
              <a:rPr lang="en-GB" sz="2800" dirty="0"/>
              <a:t> October half term (2 weeks)</a:t>
            </a:r>
            <a:endParaRPr lang="en-GB" sz="2800" dirty="0">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15269782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we can help</a:t>
            </a:r>
          </a:p>
        </p:txBody>
      </p:sp>
      <p:sp>
        <p:nvSpPr>
          <p:cNvPr id="3" name="Content Placeholder 2"/>
          <p:cNvSpPr>
            <a:spLocks noGrp="1"/>
          </p:cNvSpPr>
          <p:nvPr>
            <p:ph idx="1"/>
          </p:nvPr>
        </p:nvSpPr>
        <p:spPr/>
        <p:txBody>
          <a:bodyPr vert="horz" lIns="0" tIns="45720" rIns="0" bIns="45720" rtlCol="0" anchor="t">
            <a:normAutofit/>
          </a:bodyPr>
          <a:lstStyle/>
          <a:p>
            <a:r>
              <a:rPr lang="en-GB" sz="2400" dirty="0"/>
              <a:t>Here to talk to, here to help!</a:t>
            </a:r>
            <a:endParaRPr lang="en-GB" sz="2400" dirty="0">
              <a:ea typeface="Calibri"/>
              <a:cs typeface="Calibri"/>
            </a:endParaRPr>
          </a:p>
          <a:p>
            <a:r>
              <a:rPr lang="en-GB" sz="2400" dirty="0"/>
              <a:t>- Best to make an appointment, difficult to catch up when dismissing children, etc.</a:t>
            </a:r>
            <a:endParaRPr lang="en-GB" sz="2400" dirty="0">
              <a:ea typeface="Calibri"/>
              <a:cs typeface="Calibri"/>
            </a:endParaRPr>
          </a:p>
          <a:p>
            <a:endParaRPr lang="en-GB" sz="2400" dirty="0">
              <a:ea typeface="Calibri"/>
              <a:cs typeface="Calibri"/>
            </a:endParaRPr>
          </a:p>
          <a:p>
            <a:r>
              <a:rPr lang="en-GB" sz="2400" dirty="0"/>
              <a:t>Support with uniform for low income families, Foodbank vouchers, advice (all dealt with very confidentially). Please make an appointment with Mrs Foster</a:t>
            </a:r>
            <a:endParaRPr lang="en-GB" sz="2400" dirty="0">
              <a:ea typeface="Calibri"/>
              <a:cs typeface="Calibri"/>
            </a:endParaRPr>
          </a:p>
          <a:p>
            <a:endParaRPr lang="en-GB" dirty="0"/>
          </a:p>
          <a:p>
            <a:endParaRPr lang="en-GB" dirty="0"/>
          </a:p>
          <a:p>
            <a:endParaRPr lang="en-GB" dirty="0"/>
          </a:p>
          <a:p>
            <a:endParaRPr lang="en-GB" dirty="0"/>
          </a:p>
        </p:txBody>
      </p:sp>
    </p:spTree>
    <p:extLst>
      <p:ext uri="{BB962C8B-B14F-4D97-AF65-F5344CB8AC3E}">
        <p14:creationId xmlns:p14="http://schemas.microsoft.com/office/powerpoint/2010/main" val="1780065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Meet the staff</a:t>
            </a:r>
          </a:p>
        </p:txBody>
      </p:sp>
      <p:sp>
        <p:nvSpPr>
          <p:cNvPr id="3" name="Content Placeholder 2"/>
          <p:cNvSpPr>
            <a:spLocks noGrp="1"/>
          </p:cNvSpPr>
          <p:nvPr>
            <p:ph idx="1"/>
          </p:nvPr>
        </p:nvSpPr>
        <p:spPr/>
        <p:txBody>
          <a:bodyPr vert="horz" lIns="0" tIns="45720" rIns="0" bIns="45720" rtlCol="0" anchor="t">
            <a:normAutofit/>
          </a:bodyPr>
          <a:lstStyle/>
          <a:p>
            <a:r>
              <a:rPr lang="en-GB" dirty="0"/>
              <a:t>Year 4 Woodpecker teacher is Mrs Muller.</a:t>
            </a:r>
            <a:endParaRPr lang="en-GB" dirty="0">
              <a:cs typeface="Calibri" panose="020F0502020204030204"/>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1026" name="Picture 2" descr="Mrs C Muller">
            <a:extLst>
              <a:ext uri="{FF2B5EF4-FFF2-40B4-BE49-F238E27FC236}">
                <a16:creationId xmlns:a16="http://schemas.microsoft.com/office/drawing/2014/main" id="{F8FB71A4-8EC1-4F9B-8567-51629C2761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35260" y="1845734"/>
            <a:ext cx="2836985" cy="4255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4706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 for your continued support</a:t>
            </a:r>
          </a:p>
        </p:txBody>
      </p:sp>
      <p:sp>
        <p:nvSpPr>
          <p:cNvPr id="3" name="Content Placeholder 2"/>
          <p:cNvSpPr>
            <a:spLocks noGrp="1"/>
          </p:cNvSpPr>
          <p:nvPr>
            <p:ph idx="1"/>
          </p:nvPr>
        </p:nvSpPr>
        <p:spPr/>
        <p:txBody>
          <a:bodyPr/>
          <a:lstStyle/>
          <a:p>
            <a:pPr marL="0" indent="0">
              <a:buNone/>
            </a:pPr>
            <a:endParaRPr lang="en-GB" dirty="0"/>
          </a:p>
        </p:txBody>
      </p:sp>
    </p:spTree>
    <p:extLst>
      <p:ext uri="{BB962C8B-B14F-4D97-AF65-F5344CB8AC3E}">
        <p14:creationId xmlns:p14="http://schemas.microsoft.com/office/powerpoint/2010/main" val="17229868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Questions </a:t>
            </a:r>
          </a:p>
        </p:txBody>
      </p:sp>
      <p:sp>
        <p:nvSpPr>
          <p:cNvPr id="3" name="Content Placeholder 2"/>
          <p:cNvSpPr>
            <a:spLocks noGrp="1"/>
          </p:cNvSpPr>
          <p:nvPr>
            <p:ph idx="1"/>
          </p:nvPr>
        </p:nvSpPr>
        <p:spPr/>
        <p:txBody>
          <a:bodyPr/>
          <a:lstStyle/>
          <a:p>
            <a:r>
              <a:rPr lang="en-GB" dirty="0"/>
              <a:t>We would love to help and make sure that parents are up to date and feel supported.</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501938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2800" dirty="0"/>
              <a:t>The school opens at </a:t>
            </a:r>
            <a:r>
              <a:rPr lang="en-GB" sz="2800" b="1" dirty="0"/>
              <a:t>8.35</a:t>
            </a:r>
            <a:r>
              <a:rPr lang="en-GB" sz="2800" dirty="0"/>
              <a:t>. We use this 'soft start' time in the morning to support children and get them ready for the day so that we can start lessons promptly at</a:t>
            </a:r>
            <a:r>
              <a:rPr lang="en-GB" sz="2800" b="1" dirty="0"/>
              <a:t> 8.45</a:t>
            </a:r>
            <a:r>
              <a:rPr lang="en-GB" sz="2800" dirty="0"/>
              <a:t>.</a:t>
            </a:r>
            <a:endParaRPr lang="en-GB" sz="2800" dirty="0">
              <a:ea typeface="Calibri"/>
              <a:cs typeface="Calibri"/>
            </a:endParaRPr>
          </a:p>
          <a:p>
            <a:pPr>
              <a:buFont typeface="Courier New" panose="02070309020205020404" pitchFamily="49" charset="0"/>
              <a:buChar char="o"/>
            </a:pPr>
            <a:r>
              <a:rPr lang="en-GB" sz="2800" dirty="0">
                <a:ea typeface="Calibri"/>
                <a:cs typeface="Calibri"/>
              </a:rPr>
              <a:t>The school gates will close at 8.45 sharp. Any children arriving after this time will have to report as late through the front office. </a:t>
            </a:r>
          </a:p>
          <a:p>
            <a:pPr>
              <a:buFont typeface="Courier New" panose="02070309020205020404" pitchFamily="49" charset="0"/>
              <a:buChar char="o"/>
            </a:pPr>
            <a:r>
              <a:rPr lang="en-GB" sz="2800" dirty="0"/>
              <a:t>Parents and Carers leave children at the building door. If you have a message, please pass it on either to the Support staff on the door, or to the main school office.</a:t>
            </a:r>
            <a:endParaRPr lang="en-GB" sz="2800" dirty="0">
              <a:ea typeface="Calibri"/>
              <a:cs typeface="Calibri"/>
            </a:endParaRPr>
          </a:p>
          <a:p>
            <a:pPr marL="0" indent="0">
              <a:buNone/>
            </a:pPr>
            <a:endParaRPr lang="en-GB"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728560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noFill/>
        </p:spPr>
        <p:txBody>
          <a:bodyPr/>
          <a:lstStyle/>
          <a:p>
            <a:r>
              <a:rPr lang="en-GB" dirty="0"/>
              <a:t>Timings of the day</a:t>
            </a:r>
          </a:p>
        </p:txBody>
      </p:sp>
      <p:sp>
        <p:nvSpPr>
          <p:cNvPr id="3" name="Content Placeholder 2"/>
          <p:cNvSpPr>
            <a:spLocks noGrp="1"/>
          </p:cNvSpPr>
          <p:nvPr>
            <p:ph idx="1"/>
          </p:nvPr>
        </p:nvSpPr>
        <p:spPr/>
        <p:txBody>
          <a:bodyPr vert="horz" lIns="0" tIns="45720" rIns="0" bIns="45720" rtlCol="0" anchor="t">
            <a:normAutofit/>
          </a:bodyPr>
          <a:lstStyle/>
          <a:p>
            <a:pPr>
              <a:buFont typeface="Courier New" panose="02070309020205020404" pitchFamily="49" charset="0"/>
              <a:buChar char="o"/>
            </a:pPr>
            <a:r>
              <a:rPr lang="en-GB" sz="3600" dirty="0"/>
              <a:t> Playtime in Year 4 is at 10:15</a:t>
            </a:r>
            <a:endParaRPr lang="en-GB" sz="3600" dirty="0">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Lunch time is 12.15</a:t>
            </a:r>
            <a:endParaRPr lang="en-GB" sz="3600" dirty="0">
              <a:ea typeface="Calibri"/>
              <a:cs typeface="Calibri"/>
            </a:endParaRPr>
          </a:p>
          <a:p>
            <a:pPr>
              <a:buFont typeface="Courier New" panose="02070309020205020404" pitchFamily="49" charset="0"/>
              <a:buChar char="o"/>
            </a:pPr>
            <a:endParaRPr lang="en-GB" sz="3600" dirty="0">
              <a:ea typeface="Calibri"/>
              <a:cs typeface="Calibri"/>
            </a:endParaRPr>
          </a:p>
          <a:p>
            <a:pPr>
              <a:buFont typeface="Courier New" panose="02070309020205020404" pitchFamily="49" charset="0"/>
              <a:buChar char="o"/>
            </a:pPr>
            <a:r>
              <a:rPr lang="en-GB" sz="3600" dirty="0"/>
              <a:t>Home time is 3:30pm , Wednesday is 2:15pm</a:t>
            </a:r>
            <a:endParaRPr lang="en-GB" sz="3200" dirty="0">
              <a:ea typeface="Calibri"/>
              <a:cs typeface="Calibri"/>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2693103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Uniform and PE kits</a:t>
            </a:r>
          </a:p>
        </p:txBody>
      </p:sp>
      <p:sp>
        <p:nvSpPr>
          <p:cNvPr id="3" name="Content Placeholder 2"/>
          <p:cNvSpPr>
            <a:spLocks noGrp="1"/>
          </p:cNvSpPr>
          <p:nvPr>
            <p:ph idx="1"/>
          </p:nvPr>
        </p:nvSpPr>
        <p:spPr/>
        <p:txBody>
          <a:bodyPr vert="horz" lIns="0" tIns="45720" rIns="0" bIns="45720" rtlCol="0" anchor="t">
            <a:normAutofit lnSpcReduction="10000"/>
          </a:bodyPr>
          <a:lstStyle/>
          <a:p>
            <a:r>
              <a:rPr lang="en-GB" dirty="0"/>
              <a:t>At Foxborough, we have high expectations for school uniform. </a:t>
            </a:r>
            <a:endParaRPr lang="en-US" dirty="0"/>
          </a:p>
          <a:p>
            <a:r>
              <a:rPr lang="en-GB" dirty="0"/>
              <a:t>Full school uniform must be worn each day, unless you have been informed of a special day.</a:t>
            </a:r>
            <a:endParaRPr lang="en-GB" dirty="0">
              <a:cs typeface="Calibri"/>
            </a:endParaRPr>
          </a:p>
          <a:p>
            <a:pPr>
              <a:buFont typeface="Arial"/>
              <a:buChar char="•"/>
            </a:pPr>
            <a:r>
              <a:rPr lang="en-GB" dirty="0"/>
              <a:t> Uniform includes black shoes (no trainer, no logos). </a:t>
            </a:r>
            <a:endParaRPr lang="en-GB" dirty="0">
              <a:cs typeface="Calibri"/>
            </a:endParaRPr>
          </a:p>
          <a:p>
            <a:pPr>
              <a:buFont typeface="Arial" panose="020F0502020204030204" pitchFamily="34" charset="0"/>
              <a:buChar char="•"/>
            </a:pPr>
            <a:r>
              <a:rPr lang="en-GB" dirty="0"/>
              <a:t>PE kits should be worn to school on PE days. Our PE day is Wednesdays.</a:t>
            </a:r>
            <a:endParaRPr lang="en-GB" dirty="0">
              <a:cs typeface="Calibri" panose="020F0502020204030204"/>
            </a:endParaRPr>
          </a:p>
          <a:p>
            <a:pPr>
              <a:buFont typeface="Arial" panose="020F0502020204030204" pitchFamily="34" charset="0"/>
              <a:buChar char="•"/>
            </a:pPr>
            <a:r>
              <a:rPr lang="en-GB" dirty="0"/>
              <a:t>Jewellery is not permitted at school. For safety reasons, earrings must be removed for PE lessons. </a:t>
            </a:r>
            <a:endParaRPr lang="en-GB" dirty="0">
              <a:cs typeface="Calibri" panose="020F0502020204030204"/>
            </a:endParaRPr>
          </a:p>
          <a:p>
            <a:pPr>
              <a:buFont typeface="Arial" panose="020F0502020204030204" pitchFamily="34" charset="0"/>
              <a:buChar char="•"/>
            </a:pPr>
            <a:r>
              <a:rPr lang="en-GB" dirty="0">
                <a:cs typeface="Calibri" panose="020F0502020204030204"/>
              </a:rPr>
              <a:t>Children not in the correct uniform will receive a letter for their parents. </a:t>
            </a:r>
          </a:p>
          <a:p>
            <a:pPr>
              <a:buFont typeface="Arial" panose="020F0502020204030204" pitchFamily="34" charset="0"/>
              <a:buChar char="•"/>
            </a:pPr>
            <a:r>
              <a:rPr lang="en-GB" dirty="0">
                <a:cs typeface="Calibri" panose="020F0502020204030204"/>
              </a:rPr>
              <a:t>We hold uniform swap shops regularly where families can buy second-hand uniform</a:t>
            </a:r>
          </a:p>
          <a:p>
            <a:pPr>
              <a:buFont typeface="Arial" panose="020F0502020204030204" pitchFamily="34" charset="0"/>
              <a:buChar char="•"/>
            </a:pPr>
            <a:r>
              <a:rPr lang="en-GB" dirty="0">
                <a:cs typeface="Calibri" panose="020F0502020204030204"/>
              </a:rPr>
              <a:t>If you are struggling to provide the correct uniform please contact Mrs Foster (</a:t>
            </a:r>
            <a:r>
              <a:rPr lang="en-GB" dirty="0">
                <a:cs typeface="Calibri" panose="020F0502020204030204"/>
                <a:hlinkClick r:id="rId2"/>
              </a:rPr>
              <a:t>advice@foxboroughprimary.co.uk</a:t>
            </a:r>
            <a:r>
              <a:rPr lang="en-GB" dirty="0">
                <a:cs typeface="Calibri" panose="020F0502020204030204"/>
              </a:rPr>
              <a:t>) </a:t>
            </a: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2670060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Values</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pic>
        <p:nvPicPr>
          <p:cNvPr id="3" name="Picture 4">
            <a:extLst>
              <a:ext uri="{FF2B5EF4-FFF2-40B4-BE49-F238E27FC236}">
                <a16:creationId xmlns:a16="http://schemas.microsoft.com/office/drawing/2014/main" id="{3B78F157-60D6-6970-A2A5-6472EEE6C45A}"/>
              </a:ext>
            </a:extLst>
          </p:cNvPr>
          <p:cNvPicPr>
            <a:picLocks noChangeAspect="1"/>
          </p:cNvPicPr>
          <p:nvPr/>
        </p:nvPicPr>
        <p:blipFill>
          <a:blip r:embed="rId3"/>
          <a:stretch>
            <a:fillRect/>
          </a:stretch>
        </p:blipFill>
        <p:spPr>
          <a:xfrm>
            <a:off x="4552793" y="108559"/>
            <a:ext cx="2480988" cy="6202471"/>
          </a:xfrm>
          <a:prstGeom prst="rect">
            <a:avLst/>
          </a:prstGeom>
        </p:spPr>
      </p:pic>
      <p:sp>
        <p:nvSpPr>
          <p:cNvPr id="5" name="TextBox 4">
            <a:extLst>
              <a:ext uri="{FF2B5EF4-FFF2-40B4-BE49-F238E27FC236}">
                <a16:creationId xmlns:a16="http://schemas.microsoft.com/office/drawing/2014/main" id="{FC056A7E-DA1C-6389-0C21-D869948B1344}"/>
              </a:ext>
            </a:extLst>
          </p:cNvPr>
          <p:cNvSpPr txBox="1"/>
          <p:nvPr/>
        </p:nvSpPr>
        <p:spPr>
          <a:xfrm>
            <a:off x="723419" y="2375221"/>
            <a:ext cx="3219326" cy="26776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ea typeface="Calibri"/>
                <a:cs typeface="Calibri"/>
              </a:rPr>
              <a:t>These are our school values. We launched these with the children last year and will be continuing to live them and embed them into our school culture. </a:t>
            </a:r>
          </a:p>
        </p:txBody>
      </p:sp>
    </p:spTree>
    <p:extLst>
      <p:ext uri="{BB962C8B-B14F-4D97-AF65-F5344CB8AC3E}">
        <p14:creationId xmlns:p14="http://schemas.microsoft.com/office/powerpoint/2010/main" val="14731625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responsibility is...</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normAutofit/>
          </a:bodyPr>
          <a:lstStyle/>
          <a:p>
            <a:pPr algn="ctr"/>
            <a:r>
              <a:rPr lang="en-GB" sz="11500" dirty="0"/>
              <a:t>Assembly Champions!</a:t>
            </a:r>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627698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school performance will be...</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normAutofit fontScale="92500" lnSpcReduction="20000"/>
          </a:bodyPr>
          <a:lstStyle/>
          <a:p>
            <a:pPr algn="ctr"/>
            <a:r>
              <a:rPr lang="en-GB" sz="12700" dirty="0"/>
              <a:t>Easter performance with Year 3</a:t>
            </a:r>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30795528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2DC133-F951-EEF6-C239-C6EF07416FBA}"/>
              </a:ext>
            </a:extLst>
          </p:cNvPr>
          <p:cNvSpPr>
            <a:spLocks noGrp="1"/>
          </p:cNvSpPr>
          <p:nvPr>
            <p:ph type="title"/>
          </p:nvPr>
        </p:nvSpPr>
        <p:spPr/>
        <p:txBody>
          <a:bodyPr/>
          <a:lstStyle/>
          <a:p>
            <a:r>
              <a:rPr lang="en-GB" dirty="0">
                <a:cs typeface="Calibri Light"/>
              </a:rPr>
              <a:t>Our year group opportunity is...</a:t>
            </a:r>
            <a:endParaRPr lang="en-GB" dirty="0"/>
          </a:p>
        </p:txBody>
      </p:sp>
      <p:sp>
        <p:nvSpPr>
          <p:cNvPr id="3" name="Content Placeholder 2">
            <a:extLst>
              <a:ext uri="{FF2B5EF4-FFF2-40B4-BE49-F238E27FC236}">
                <a16:creationId xmlns:a16="http://schemas.microsoft.com/office/drawing/2014/main" id="{79C377F8-89EF-D37D-602F-00AB50637727}"/>
              </a:ext>
            </a:extLst>
          </p:cNvPr>
          <p:cNvSpPr>
            <a:spLocks noGrp="1"/>
          </p:cNvSpPr>
          <p:nvPr>
            <p:ph idx="1"/>
          </p:nvPr>
        </p:nvSpPr>
        <p:spPr/>
        <p:txBody>
          <a:bodyPr>
            <a:normAutofit fontScale="92500" lnSpcReduction="10000"/>
          </a:bodyPr>
          <a:lstStyle/>
          <a:p>
            <a:pPr algn="ctr"/>
            <a:r>
              <a:rPr lang="en-GB" sz="16600" dirty="0"/>
              <a:t>Artist in residence </a:t>
            </a:r>
          </a:p>
        </p:txBody>
      </p:sp>
      <p:pic>
        <p:nvPicPr>
          <p:cNvPr id="5" name="Picture 4" descr="A cartoon fox in a circle&#10;&#10;Description automatically generated">
            <a:extLst>
              <a:ext uri="{FF2B5EF4-FFF2-40B4-BE49-F238E27FC236}">
                <a16:creationId xmlns:a16="http://schemas.microsoft.com/office/drawing/2014/main" id="{620DBC0D-03C6-D3FD-4048-11E9B571C3C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96939" y="243380"/>
            <a:ext cx="1490630" cy="1493980"/>
          </a:xfrm>
          <a:prstGeom prst="rect">
            <a:avLst/>
          </a:prstGeom>
        </p:spPr>
      </p:pic>
    </p:spTree>
    <p:extLst>
      <p:ext uri="{BB962C8B-B14F-4D97-AF65-F5344CB8AC3E}">
        <p14:creationId xmlns:p14="http://schemas.microsoft.com/office/powerpoint/2010/main" val="1910994068"/>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AEB6ED0518F0B43A357D3B26693199F" ma:contentTypeVersion="14" ma:contentTypeDescription="Create a new document." ma:contentTypeScope="" ma:versionID="2c00b1ded8b4fdbee5b089466835be90">
  <xsd:schema xmlns:xsd="http://www.w3.org/2001/XMLSchema" xmlns:xs="http://www.w3.org/2001/XMLSchema" xmlns:p="http://schemas.microsoft.com/office/2006/metadata/properties" xmlns:ns3="8da6b9dd-86f4-4cac-8148-bbc85377ca66" xmlns:ns4="a6553648-9a99-4d84-8cd1-40cde701f59e" targetNamespace="http://schemas.microsoft.com/office/2006/metadata/properties" ma:root="true" ma:fieldsID="d037fad68cfafe94cefb21ca7a65992e" ns3:_="" ns4:_="">
    <xsd:import namespace="8da6b9dd-86f4-4cac-8148-bbc85377ca66"/>
    <xsd:import namespace="a6553648-9a99-4d84-8cd1-40cde701f59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da6b9dd-86f4-4cac-8148-bbc85377ca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6553648-9a99-4d84-8cd1-40cde701f59e"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61C40C0-C308-4FD9-9D2A-79C5072303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da6b9dd-86f4-4cac-8148-bbc85377ca66"/>
    <ds:schemaRef ds:uri="a6553648-9a99-4d84-8cd1-40cde701f5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58403D-70D4-4D07-8F05-69B5CCD3C4FD}">
  <ds:schemaRefs>
    <ds:schemaRef ds:uri="http://purl.org/dc/terms/"/>
    <ds:schemaRef ds:uri="a6553648-9a99-4d84-8cd1-40cde701f59e"/>
    <ds:schemaRef ds:uri="8da6b9dd-86f4-4cac-8148-bbc85377ca66"/>
    <ds:schemaRef ds:uri="http://schemas.microsoft.com/office/infopath/2007/PartnerControls"/>
    <ds:schemaRef ds:uri="http://schemas.microsoft.com/office/2006/documentManagement/types"/>
    <ds:schemaRef ds:uri="http://purl.org/dc/elements/1.1/"/>
    <ds:schemaRef ds:uri="http://www.w3.org/XML/1998/namespace"/>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0D686516-7089-4963-959E-FBED88F8BA3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195</TotalTime>
  <Words>996</Words>
  <Application>Microsoft Office PowerPoint</Application>
  <PresentationFormat>Widescreen</PresentationFormat>
  <Paragraphs>90</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Courier New</vt:lpstr>
      <vt:lpstr>Retrospect</vt:lpstr>
      <vt:lpstr>Welcome to Year 4 Woodpecker’s  ‘Meet the Teacher’</vt:lpstr>
      <vt:lpstr>Meet the staff</vt:lpstr>
      <vt:lpstr>Timings of the day</vt:lpstr>
      <vt:lpstr>Timings of the day</vt:lpstr>
      <vt:lpstr>Uniform and PE kits</vt:lpstr>
      <vt:lpstr>Values</vt:lpstr>
      <vt:lpstr>Our year group responsibility is...</vt:lpstr>
      <vt:lpstr>Our school performance will be...</vt:lpstr>
      <vt:lpstr>Our year group opportunity is...</vt:lpstr>
      <vt:lpstr>Behaviour </vt:lpstr>
      <vt:lpstr>Behaviour </vt:lpstr>
      <vt:lpstr>Zones of regulation toolkits</vt:lpstr>
      <vt:lpstr>Our curriculum</vt:lpstr>
      <vt:lpstr>Our curriculum</vt:lpstr>
      <vt:lpstr>Home Learning </vt:lpstr>
      <vt:lpstr>Assessment</vt:lpstr>
      <vt:lpstr>How can you help your child?</vt:lpstr>
      <vt:lpstr>Dates for your diary- Autumn Term</vt:lpstr>
      <vt:lpstr>How we can help</vt:lpstr>
      <vt:lpstr>Thank you for your continued support</vt:lpstr>
      <vt:lpstr>Questions </vt:lpstr>
    </vt:vector>
  </TitlesOfParts>
  <Company>Pioneer Educational Trust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Year 1 Hedgehog’s ‘Meet the Teacher’</dc:title>
  <dc:creator>Pauline Sweetman</dc:creator>
  <cp:lastModifiedBy>Christina Muller</cp:lastModifiedBy>
  <cp:revision>285</cp:revision>
  <dcterms:created xsi:type="dcterms:W3CDTF">2019-09-04T10:21:56Z</dcterms:created>
  <dcterms:modified xsi:type="dcterms:W3CDTF">2025-09-23T06:40:36Z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0x0101008AEB6ED0518F0B43A357D3B26693199F</vt:lpwstr>
  </property>
</Properties>
</file>